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0" r:id="rId4"/>
    <p:sldId id="258" r:id="rId5"/>
    <p:sldId id="260" r:id="rId6"/>
    <p:sldId id="261" r:id="rId7"/>
    <p:sldId id="262" r:id="rId8"/>
    <p:sldId id="263" r:id="rId9"/>
    <p:sldId id="274" r:id="rId10"/>
    <p:sldId id="264" r:id="rId11"/>
    <p:sldId id="275" r:id="rId12"/>
    <p:sldId id="265" r:id="rId13"/>
    <p:sldId id="271" r:id="rId14"/>
    <p:sldId id="268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5" autoAdjust="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13067-2E7C-4D86-8962-5D30ECC227B6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BD87-A666-4B62-A9FB-9C4FA4BBF9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4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41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16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57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49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88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Snaga unutar </a:t>
            </a:r>
            <a:r>
              <a:rPr lang="hr-HR" dirty="0" err="1"/>
              <a:t>cavitya</a:t>
            </a:r>
            <a:endParaRPr lang="hr-HR" dirty="0"/>
          </a:p>
          <a:p>
            <a:r>
              <a:rPr lang="hr-HR" dirty="0"/>
              <a:t>Problem što </a:t>
            </a:r>
            <a:r>
              <a:rPr lang="hr-HR" dirty="0" err="1"/>
              <a:t>cavity</a:t>
            </a:r>
            <a:r>
              <a:rPr lang="hr-HR" dirty="0"/>
              <a:t> pretvara frekventni šum u intenzitetski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57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4BD87-A666-4B62-A9FB-9C4FA4BBF9C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09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1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9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52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1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5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0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04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17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8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64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765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5FF5FEC-0925-404A-8C0C-0E5D7230B4D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115664C-8147-4A5B-A482-043938F43A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43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F7B5-9FCC-F2FF-39DF-19D73E090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i="0" u="none" strike="noStrike" baseline="0" dirty="0">
                <a:latin typeface="LMSans10-Bold"/>
              </a:rPr>
              <a:t>Hladni atomi </a:t>
            </a:r>
            <a:r>
              <a:rPr lang="hr-HR" sz="7200" b="1" i="0" u="none" strike="noStrike" baseline="0" dirty="0" err="1">
                <a:latin typeface="LMSans10-Bold"/>
              </a:rPr>
              <a:t>rubidija</a:t>
            </a:r>
            <a:r>
              <a:rPr lang="hr-HR" sz="7200" b="1" i="0" u="none" strike="noStrike" baseline="0" dirty="0">
                <a:latin typeface="LMSans10-Bold"/>
              </a:rPr>
              <a:t> u optičkoj rešetci</a:t>
            </a:r>
            <a:endParaRPr lang="hr-HR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04944-115D-1C00-AFD3-D176A1970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Lovre Kardum</a:t>
            </a:r>
          </a:p>
        </p:txBody>
      </p:sp>
    </p:spTree>
    <p:extLst>
      <p:ext uri="{BB962C8B-B14F-4D97-AF65-F5344CB8AC3E}">
        <p14:creationId xmlns:p14="http://schemas.microsoft.com/office/powerpoint/2010/main" val="149640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83F0-2F3E-1108-56E3-4DBA6932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Optički rezonator</a:t>
            </a:r>
          </a:p>
        </p:txBody>
      </p:sp>
      <p:pic>
        <p:nvPicPr>
          <p:cNvPr id="5" name="Content Placeholder 4" descr="A diagram of a machine&#10;&#10;Description automatically generated">
            <a:extLst>
              <a:ext uri="{FF2B5EF4-FFF2-40B4-BE49-F238E27FC236}">
                <a16:creationId xmlns:a16="http://schemas.microsoft.com/office/drawing/2014/main" id="{87BF4321-9DC1-4DB1-C6B2-804C55404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5" y="499533"/>
            <a:ext cx="6022522" cy="5855834"/>
          </a:xfrm>
        </p:spPr>
      </p:pic>
      <p:pic>
        <p:nvPicPr>
          <p:cNvPr id="9" name="Picture 8" descr="A close up of a record&#10;&#10;Description automatically generated">
            <a:extLst>
              <a:ext uri="{FF2B5EF4-FFF2-40B4-BE49-F238E27FC236}">
                <a16:creationId xmlns:a16="http://schemas.microsoft.com/office/drawing/2014/main" id="{76BF91CE-D04D-3CB2-A215-3B9B120A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3" y="2580242"/>
            <a:ext cx="5533342" cy="377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1B697-9E8A-55CA-5D16-3D109FB3E1A6}"/>
              </a:ext>
            </a:extLst>
          </p:cNvPr>
          <p:cNvSpPr txBox="1"/>
          <p:nvPr/>
        </p:nvSpPr>
        <p:spPr>
          <a:xfrm>
            <a:off x="1639613" y="6558455"/>
            <a:ext cx="8828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M. Kruljac: </a:t>
            </a:r>
            <a:r>
              <a:rPr lang="en-US" sz="1400" i="1" dirty="0"/>
              <a:t>Cavity Cooling </a:t>
            </a:r>
            <a:r>
              <a:rPr lang="hr-HR" sz="1400" i="1" dirty="0"/>
              <a:t>a</a:t>
            </a:r>
            <a:r>
              <a:rPr lang="en-US" sz="1400" i="1" dirty="0" err="1"/>
              <a:t>nd</a:t>
            </a:r>
            <a:r>
              <a:rPr lang="hr-HR" sz="1400" i="1" dirty="0"/>
              <a:t> </a:t>
            </a:r>
            <a:r>
              <a:rPr lang="en-US" sz="1400" i="1" dirty="0"/>
              <a:t>Self-organization </a:t>
            </a:r>
            <a:r>
              <a:rPr lang="hr-HR" sz="1400" i="1" dirty="0"/>
              <a:t>o</a:t>
            </a:r>
            <a:r>
              <a:rPr lang="en-US" sz="1400" i="1" dirty="0"/>
              <a:t>f Atoms Using</a:t>
            </a:r>
            <a:r>
              <a:rPr lang="hr-HR" sz="1400" i="1" dirty="0"/>
              <a:t> a</a:t>
            </a:r>
            <a:r>
              <a:rPr lang="en-US" sz="1400" i="1" dirty="0"/>
              <a:t>n Optical Frequency Comb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345469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B3F1-2E14-2CEA-CFE0-4A237D43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Stabilizacija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F60B6-4D61-E5E8-B480-CF571EB30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143" y="1126189"/>
            <a:ext cx="7405594" cy="46056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CE732-9AF8-AF53-B467-24D6AC8DDFEA}"/>
              </a:ext>
            </a:extLst>
          </p:cNvPr>
          <p:cNvSpPr txBox="1"/>
          <p:nvPr/>
        </p:nvSpPr>
        <p:spPr>
          <a:xfrm>
            <a:off x="5838302" y="5864506"/>
            <a:ext cx="512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Nickerson</a:t>
            </a:r>
            <a:r>
              <a:rPr lang="hr-HR" sz="1400" dirty="0"/>
              <a:t>:</a:t>
            </a:r>
            <a:r>
              <a:rPr lang="en-US" sz="1400" dirty="0"/>
              <a:t> </a:t>
            </a:r>
            <a:r>
              <a:rPr lang="en-US" sz="1400" i="1" dirty="0"/>
              <a:t>A review of Pound-</a:t>
            </a:r>
            <a:r>
              <a:rPr lang="en-US" sz="1400" i="1" dirty="0" err="1"/>
              <a:t>Drever</a:t>
            </a:r>
            <a:r>
              <a:rPr lang="en-US" sz="1400" i="1" dirty="0"/>
              <a:t>-Hall laser frequency locking</a:t>
            </a:r>
            <a:endParaRPr lang="hr-HR" sz="1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CA109-0C0B-4B8C-54D3-4360E2A3FEB2}"/>
              </a:ext>
            </a:extLst>
          </p:cNvPr>
          <p:cNvSpPr txBox="1"/>
          <p:nvPr/>
        </p:nvSpPr>
        <p:spPr>
          <a:xfrm>
            <a:off x="904239" y="2245360"/>
            <a:ext cx="4667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Pound</a:t>
            </a:r>
            <a:r>
              <a:rPr lang="hr-HR" sz="2400" dirty="0"/>
              <a:t>-</a:t>
            </a:r>
            <a:r>
              <a:rPr lang="hr-HR" sz="2400" dirty="0" err="1"/>
              <a:t>Drever</a:t>
            </a:r>
            <a:r>
              <a:rPr lang="hr-HR" sz="2400" dirty="0"/>
              <a:t>-Hall (PDH) metoda</a:t>
            </a:r>
          </a:p>
          <a:p>
            <a:endParaRPr lang="hr-HR" sz="2400" dirty="0"/>
          </a:p>
          <a:p>
            <a:r>
              <a:rPr lang="hr-HR" sz="2400" dirty="0"/>
              <a:t>PI kontroler</a:t>
            </a:r>
          </a:p>
          <a:p>
            <a:r>
              <a:rPr lang="hr-HR" dirty="0"/>
              <a:t>(eng. </a:t>
            </a:r>
            <a:r>
              <a:rPr lang="hr-HR" i="1" dirty="0" err="1"/>
              <a:t>Proportional</a:t>
            </a:r>
            <a:r>
              <a:rPr lang="hr-HR" i="1" dirty="0"/>
              <a:t> Integral 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596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57AFE5D-0E91-601C-5B8D-40FF13E85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8" y="435657"/>
            <a:ext cx="11780904" cy="5986685"/>
          </a:xfrm>
        </p:spPr>
      </p:pic>
    </p:spTree>
    <p:extLst>
      <p:ext uri="{BB962C8B-B14F-4D97-AF65-F5344CB8AC3E}">
        <p14:creationId xmlns:p14="http://schemas.microsoft.com/office/powerpoint/2010/main" val="83003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7950C-568A-4D6C-6A9C-9047447B5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0"/>
          <a:stretch/>
        </p:blipFill>
        <p:spPr>
          <a:xfrm>
            <a:off x="741307" y="2185931"/>
            <a:ext cx="4865962" cy="4172536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06BDE04-0D0E-82CD-008F-29A8DCFE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2" t="50000" r="2182" b="280"/>
          <a:stretch/>
        </p:blipFill>
        <p:spPr>
          <a:xfrm>
            <a:off x="6096000" y="2185931"/>
            <a:ext cx="4865962" cy="4172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0E27C-619E-84F5-F7C5-2A42F08F37B9}"/>
                  </a:ext>
                </a:extLst>
              </p:cNvPr>
              <p:cNvSpPr txBox="1"/>
              <p:nvPr/>
            </p:nvSpPr>
            <p:spPr>
              <a:xfrm>
                <a:off x="6820949" y="1617833"/>
                <a:ext cx="1708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=230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0E27C-619E-84F5-F7C5-2A42F08F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49" y="1617833"/>
                <a:ext cx="1708032" cy="369332"/>
              </a:xfrm>
              <a:prstGeom prst="rect">
                <a:avLst/>
              </a:prstGeom>
              <a:blipFill>
                <a:blip r:embed="rId3"/>
                <a:stretch>
                  <a:fillRect l="-3929" r="-1071" b="-31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876119-111A-DD0B-0D81-DF4A1B618DC4}"/>
                  </a:ext>
                </a:extLst>
              </p:cNvPr>
              <p:cNvSpPr txBox="1"/>
              <p:nvPr/>
            </p:nvSpPr>
            <p:spPr>
              <a:xfrm>
                <a:off x="1112826" y="1617833"/>
                <a:ext cx="20614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𝑀𝑂𝑇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≈50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876119-111A-DD0B-0D81-DF4A1B618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26" y="1617833"/>
                <a:ext cx="2061462" cy="369332"/>
              </a:xfrm>
              <a:prstGeom prst="rect">
                <a:avLst/>
              </a:prstGeom>
              <a:blipFill>
                <a:blip r:embed="rId4"/>
                <a:stretch>
                  <a:fillRect l="-3254" b="-31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B17E-F888-265D-CD8F-7F3C54BD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Spektar šuma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E7765-BF46-9C41-0DA5-639E0E518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6" y="2298765"/>
            <a:ext cx="3154143" cy="1130235"/>
          </a:xfrm>
        </p:spPr>
      </p:pic>
      <p:pic>
        <p:nvPicPr>
          <p:cNvPr id="7" name="Picture 6" descr="A graph of blue and orange lines&#10;&#10;Description automatically generated">
            <a:extLst>
              <a:ext uri="{FF2B5EF4-FFF2-40B4-BE49-F238E27FC236}">
                <a16:creationId xmlns:a16="http://schemas.microsoft.com/office/drawing/2014/main" id="{3C6D1F79-7BBF-0D12-E691-F98007525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157732"/>
            <a:ext cx="7189067" cy="44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378-FDF5-0923-4A1C-6721D4E7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E6D542B-6EFE-B367-5F71-045E9116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6" b="50723"/>
          <a:stretch/>
        </p:blipFill>
        <p:spPr>
          <a:xfrm>
            <a:off x="355773" y="1722454"/>
            <a:ext cx="2880371" cy="4749571"/>
          </a:xfrm>
        </p:spPr>
      </p:pic>
      <p:pic>
        <p:nvPicPr>
          <p:cNvPr id="6" name="Content Placeholder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CCF9B687-8542-7102-5DDE-C867C8EBA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9" r="49516" b="461"/>
          <a:stretch/>
        </p:blipFill>
        <p:spPr>
          <a:xfrm>
            <a:off x="3163240" y="1722454"/>
            <a:ext cx="2880371" cy="4836580"/>
          </a:xfrm>
          <a:prstGeom prst="rect">
            <a:avLst/>
          </a:prstGeom>
        </p:spPr>
      </p:pic>
      <p:pic>
        <p:nvPicPr>
          <p:cNvPr id="7" name="Content Placeholder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FD5C3503-F017-F3E9-CB53-415889114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 b="50723"/>
          <a:stretch/>
        </p:blipFill>
        <p:spPr>
          <a:xfrm>
            <a:off x="6043611" y="1726860"/>
            <a:ext cx="2880371" cy="4749571"/>
          </a:xfrm>
          <a:prstGeom prst="rect">
            <a:avLst/>
          </a:prstGeom>
        </p:spPr>
      </p:pic>
      <p:pic>
        <p:nvPicPr>
          <p:cNvPr id="8" name="Content Placeholder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23F21E90-CCA3-0879-3E1E-5A3E60F9D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176" r="-484" b="644"/>
          <a:stretch/>
        </p:blipFill>
        <p:spPr>
          <a:xfrm>
            <a:off x="8923982" y="1722454"/>
            <a:ext cx="2880371" cy="48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08C0-B6B6-9964-B98C-F7B14562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života</a:t>
            </a:r>
          </a:p>
        </p:txBody>
      </p:sp>
      <p:pic>
        <p:nvPicPr>
          <p:cNvPr id="5" name="Content Placeholder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1DC1D82-575A-B5E8-C1FE-C12E7FD9C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157731"/>
            <a:ext cx="7279370" cy="446173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CBAA-74CB-6F91-C633-F6F90FEFB1AD}"/>
                  </a:ext>
                </a:extLst>
              </p:cNvPr>
              <p:cNvSpPr txBox="1"/>
              <p:nvPr/>
            </p:nvSpPr>
            <p:spPr>
              <a:xfrm>
                <a:off x="8574313" y="2536958"/>
                <a:ext cx="2370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=82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±13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CBAA-74CB-6F91-C633-F6F90FEFB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313" y="2536958"/>
                <a:ext cx="2370329" cy="369332"/>
              </a:xfrm>
              <a:prstGeom prst="rect">
                <a:avLst/>
              </a:prstGeom>
              <a:blipFill>
                <a:blip r:embed="rId3"/>
                <a:stretch>
                  <a:fillRect l="-2835" r="-1289" b="-147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195498-D346-46F1-1A13-AD27977B4BB6}"/>
                  </a:ext>
                </a:extLst>
              </p:cNvPr>
              <p:cNvSpPr txBox="1"/>
              <p:nvPr/>
            </p:nvSpPr>
            <p:spPr>
              <a:xfrm>
                <a:off x="8574313" y="3290500"/>
                <a:ext cx="2135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=43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195498-D346-46F1-1A13-AD27977B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313" y="3290500"/>
                <a:ext cx="2135265" cy="369332"/>
              </a:xfrm>
              <a:prstGeom prst="rect">
                <a:avLst/>
              </a:prstGeom>
              <a:blipFill>
                <a:blip r:embed="rId4"/>
                <a:stretch>
                  <a:fillRect l="-3143" r="-1143"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6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B676-3B31-3231-E103-842EB198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020" y="1770802"/>
            <a:ext cx="4355960" cy="1658198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hr-HR" dirty="0"/>
              <a:t>ž</a:t>
            </a:r>
            <a:r>
              <a:rPr lang="en-US" dirty="0" err="1"/>
              <a:t>nji</a:t>
            </a:r>
            <a:r>
              <a:rPr lang="hr-H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2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4614E894-8127-2447-CFD3-FDCBCEC9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40" y="3920359"/>
            <a:ext cx="5923559" cy="2950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05A26-0DD0-47D9-254B-032FCF65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3742"/>
            <a:ext cx="6244664" cy="3883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AC2DB-3CF0-74D8-29B9-2C7096F3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Magneto</a:t>
            </a:r>
            <a:r>
              <a:rPr lang="hr-HR" dirty="0"/>
              <a:t>-optička stupica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FF650-7D63-3410-2387-4ECFEC2B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</a:t>
            </a:r>
            <a:r>
              <a:rPr lang="hr-HR" dirty="0" err="1"/>
              <a:t>rubidij</a:t>
            </a:r>
            <a:r>
              <a:rPr lang="hr-HR" dirty="0"/>
              <a:t>?</a:t>
            </a:r>
          </a:p>
          <a:p>
            <a:endParaRPr lang="hr-HR" dirty="0"/>
          </a:p>
        </p:txBody>
      </p:sp>
      <p:pic>
        <p:nvPicPr>
          <p:cNvPr id="7" name="Picture 6" descr="A diagram of a radio frequency&#10;&#10;Description automatically generated">
            <a:extLst>
              <a:ext uri="{FF2B5EF4-FFF2-40B4-BE49-F238E27FC236}">
                <a16:creationId xmlns:a16="http://schemas.microsoft.com/office/drawing/2014/main" id="{6CBB0738-350A-C32B-3E90-D4B9F2A8B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74" y="123865"/>
            <a:ext cx="3992976" cy="3305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2DDBE-E3A7-63DC-0B6D-49AA178E352A}"/>
              </a:ext>
            </a:extLst>
          </p:cNvPr>
          <p:cNvSpPr txBox="1"/>
          <p:nvPr/>
        </p:nvSpPr>
        <p:spPr>
          <a:xfrm>
            <a:off x="657224" y="6477530"/>
            <a:ext cx="423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N. Šantić: </a:t>
            </a:r>
            <a:r>
              <a:rPr lang="en-US" sz="1400" i="1" dirty="0"/>
              <a:t>Synthetic Lorentz Force </a:t>
            </a:r>
            <a:r>
              <a:rPr lang="hr-HR" sz="1400" i="1" dirty="0"/>
              <a:t>f</a:t>
            </a:r>
            <a:r>
              <a:rPr lang="en-US" sz="1400" i="1" dirty="0"/>
              <a:t>or Neutral Cold Atoms</a:t>
            </a:r>
            <a:endParaRPr lang="hr-HR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5C78-D5E6-4354-BC1E-7FDB07A0CEB6}"/>
              </a:ext>
            </a:extLst>
          </p:cNvPr>
          <p:cNvSpPr txBox="1"/>
          <p:nvPr/>
        </p:nvSpPr>
        <p:spPr>
          <a:xfrm>
            <a:off x="10655220" y="6483090"/>
            <a:ext cx="198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chemeClr val="bg1"/>
                </a:solidFill>
              </a:rPr>
              <a:t>http://cold.ifs.hr/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FE1A8-8B92-D46F-B773-05E1EDD83AA5}"/>
              </a:ext>
            </a:extLst>
          </p:cNvPr>
          <p:cNvSpPr txBox="1"/>
          <p:nvPr/>
        </p:nvSpPr>
        <p:spPr>
          <a:xfrm>
            <a:off x="7305309" y="3423920"/>
            <a:ext cx="488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 Singh, B Jain, S P Ram, V B Tiwari &amp; S R Mishra</a:t>
            </a:r>
            <a:r>
              <a:rPr lang="hr-HR" sz="1400" i="1" dirty="0"/>
              <a:t>: </a:t>
            </a:r>
            <a:r>
              <a:rPr lang="en-US" sz="1400" i="1" dirty="0"/>
              <a:t>A </a:t>
            </a:r>
            <a:r>
              <a:rPr lang="hr-HR" sz="1400" i="1" dirty="0"/>
              <a:t>S</a:t>
            </a:r>
            <a:r>
              <a:rPr lang="en-US" sz="1400" i="1" dirty="0"/>
              <a:t>ingle </a:t>
            </a:r>
            <a:r>
              <a:rPr lang="hr-HR" sz="1400" i="1" dirty="0"/>
              <a:t>L</a:t>
            </a:r>
            <a:r>
              <a:rPr lang="en-US" sz="1400" i="1" dirty="0" err="1"/>
              <a:t>aser</a:t>
            </a:r>
            <a:r>
              <a:rPr lang="en-US" sz="1400" i="1" dirty="0"/>
              <a:t>-operated </a:t>
            </a:r>
            <a:r>
              <a:rPr lang="hr-HR" sz="1400" i="1" dirty="0"/>
              <a:t>M</a:t>
            </a:r>
            <a:r>
              <a:rPr lang="en-US" sz="1400" i="1" dirty="0" err="1"/>
              <a:t>agneto</a:t>
            </a:r>
            <a:r>
              <a:rPr lang="en-US" sz="1400" i="1" dirty="0"/>
              <a:t>-optical </a:t>
            </a:r>
            <a:r>
              <a:rPr lang="hr-HR" sz="1400" i="1" dirty="0"/>
              <a:t>T</a:t>
            </a:r>
            <a:r>
              <a:rPr lang="en-US" sz="1400" i="1" dirty="0"/>
              <a:t>rap for Rb </a:t>
            </a:r>
            <a:r>
              <a:rPr lang="hr-HR" sz="1400" i="1" dirty="0"/>
              <a:t>A</a:t>
            </a:r>
            <a:r>
              <a:rPr lang="en-US" sz="1400" i="1" dirty="0" err="1"/>
              <a:t>tomic</a:t>
            </a:r>
            <a:r>
              <a:rPr lang="en-US" sz="1400" i="1" dirty="0"/>
              <a:t> </a:t>
            </a:r>
            <a:r>
              <a:rPr lang="hr-HR" sz="1400" i="1" dirty="0"/>
              <a:t>F</a:t>
            </a:r>
            <a:r>
              <a:rPr lang="en-US" sz="1400" i="1" dirty="0" err="1"/>
              <a:t>ountain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702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yellow and blue object with blue dots&#10;&#10;Description automatically generated">
            <a:extLst>
              <a:ext uri="{FF2B5EF4-FFF2-40B4-BE49-F238E27FC236}">
                <a16:creationId xmlns:a16="http://schemas.microsoft.com/office/drawing/2014/main" id="{431ED382-C300-60B4-CD81-B150CA8E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5444"/>
            <a:ext cx="3596640" cy="29161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DB0297-73FE-E643-D75C-F5C765F7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904516"/>
            <a:ext cx="4663440" cy="723400"/>
          </a:xfrm>
        </p:spPr>
        <p:txBody>
          <a:bodyPr>
            <a:normAutofit/>
          </a:bodyPr>
          <a:lstStyle/>
          <a:p>
            <a:r>
              <a:rPr lang="hr-HR" sz="4000" cap="none" dirty="0">
                <a:solidFill>
                  <a:schemeClr val="accent1"/>
                </a:solidFill>
              </a:rPr>
              <a:t>Dipolne zamke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E619-E5BC-73B9-6900-4CDCAB968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1907458"/>
            <a:ext cx="4663440" cy="1162224"/>
          </a:xfrm>
        </p:spPr>
        <p:txBody>
          <a:bodyPr/>
          <a:lstStyle/>
          <a:p>
            <a:r>
              <a:rPr lang="hr-HR" dirty="0"/>
              <a:t>Jedna zraka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31C412-96AC-64BA-59B2-2B0FF905E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905540"/>
            <a:ext cx="4663440" cy="722376"/>
          </a:xfrm>
        </p:spPr>
        <p:txBody>
          <a:bodyPr>
            <a:normAutofit/>
          </a:bodyPr>
          <a:lstStyle/>
          <a:p>
            <a:r>
              <a:rPr lang="hr-HR" sz="4000" cap="none" dirty="0">
                <a:solidFill>
                  <a:schemeClr val="accent1"/>
                </a:solidFill>
              </a:rPr>
              <a:t>Optička rešetka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257C0F-2910-838B-8BDC-DDF6049BC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1905364"/>
            <a:ext cx="4663440" cy="1162224"/>
          </a:xfrm>
        </p:spPr>
        <p:txBody>
          <a:bodyPr/>
          <a:lstStyle/>
          <a:p>
            <a:r>
              <a:rPr lang="hr-HR" dirty="0"/>
              <a:t>2+ zrake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CCE0C-6E4B-BEC5-B868-BD45DC95E558}"/>
              </a:ext>
            </a:extLst>
          </p:cNvPr>
          <p:cNvSpPr txBox="1"/>
          <p:nvPr/>
        </p:nvSpPr>
        <p:spPr>
          <a:xfrm>
            <a:off x="6007608" y="6074949"/>
            <a:ext cx="450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https://en.wikipedia.org/wiki/Optical_lattice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35097-6845-2CF3-694B-E2B85AE4BB14}"/>
              </a:ext>
            </a:extLst>
          </p:cNvPr>
          <p:cNvSpPr txBox="1"/>
          <p:nvPr/>
        </p:nvSpPr>
        <p:spPr>
          <a:xfrm>
            <a:off x="387096" y="6074949"/>
            <a:ext cx="524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Daniel </a:t>
            </a:r>
            <a:r>
              <a:rPr lang="hr-HR" sz="1400" dirty="0" err="1"/>
              <a:t>Barredo</a:t>
            </a:r>
            <a:r>
              <a:rPr lang="hr-HR" sz="1400" dirty="0"/>
              <a:t>, Vincent </a:t>
            </a:r>
            <a:r>
              <a:rPr lang="hr-HR" sz="1400" dirty="0" err="1"/>
              <a:t>Lienhard</a:t>
            </a:r>
            <a:r>
              <a:rPr lang="hr-HR" sz="1400" dirty="0"/>
              <a:t>, </a:t>
            </a:r>
            <a:r>
              <a:rPr lang="hr-HR" sz="1400" dirty="0" err="1"/>
              <a:t>Sylvain</a:t>
            </a:r>
            <a:r>
              <a:rPr lang="hr-HR" sz="1400" dirty="0"/>
              <a:t> de </a:t>
            </a:r>
            <a:r>
              <a:rPr lang="hr-HR" sz="1400" dirty="0" err="1"/>
              <a:t>Léséleuc</a:t>
            </a:r>
            <a:r>
              <a:rPr lang="hr-HR" sz="1400" dirty="0"/>
              <a:t>, </a:t>
            </a:r>
            <a:r>
              <a:rPr lang="hr-HR" sz="1400" dirty="0" err="1"/>
              <a:t>Thierry</a:t>
            </a:r>
            <a:r>
              <a:rPr lang="hr-HR" sz="1400" dirty="0"/>
              <a:t> </a:t>
            </a:r>
            <a:r>
              <a:rPr lang="hr-HR" sz="1400" dirty="0" err="1"/>
              <a:t>Lahaye</a:t>
            </a:r>
            <a:r>
              <a:rPr lang="hr-HR" sz="1400" dirty="0"/>
              <a:t> &amp; Antoine </a:t>
            </a:r>
            <a:r>
              <a:rPr lang="hr-HR" sz="1400" dirty="0" err="1"/>
              <a:t>Browaeys</a:t>
            </a:r>
            <a:r>
              <a:rPr lang="hr-HR" sz="1400" dirty="0"/>
              <a:t>: </a:t>
            </a:r>
            <a:r>
              <a:rPr lang="en-US" sz="1400" i="1" dirty="0"/>
              <a:t>Synthetic three-dimensional atomic structures assembled atom by atom</a:t>
            </a:r>
            <a:r>
              <a:rPr lang="hr-HR" sz="1400" i="1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B13144-49A5-D942-8379-018400751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" y="3069682"/>
            <a:ext cx="3237607" cy="30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DB1C-79E2-D741-3000-AEE0617A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Upotreba: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8C1A-02F8-C8F0-8CFC-0D9B4848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/>
              <a:t> Kvantna računala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/>
              <a:t> Kvantni simulatori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/>
              <a:t> Optički satovi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/>
              <a:t> Atomska </a:t>
            </a:r>
            <a:r>
              <a:rPr lang="hr-HR" dirty="0" err="1"/>
              <a:t>interferometrija</a:t>
            </a:r>
            <a:r>
              <a:rPr lang="hr-HR" dirty="0"/>
              <a:t> – kvantni senzori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90A8B-442D-DF63-3FCE-4455D3F7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1" y="3894772"/>
            <a:ext cx="2794000" cy="2368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FE1D7-2F32-98F0-E0A5-1DCBCBCBFE7B}"/>
              </a:ext>
            </a:extLst>
          </p:cNvPr>
          <p:cNvSpPr txBox="1"/>
          <p:nvPr/>
        </p:nvSpPr>
        <p:spPr>
          <a:xfrm>
            <a:off x="833120" y="6232273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Philip H. Jones, </a:t>
            </a:r>
            <a:r>
              <a:rPr lang="hr-HR" sz="1400" dirty="0" err="1"/>
              <a:t>Onofrio</a:t>
            </a:r>
            <a:r>
              <a:rPr lang="hr-HR" sz="1400" dirty="0"/>
              <a:t> M. </a:t>
            </a:r>
            <a:r>
              <a:rPr lang="hr-HR" sz="1400" dirty="0" err="1"/>
              <a:t>Maragò</a:t>
            </a:r>
            <a:r>
              <a:rPr lang="hr-HR" sz="1400" dirty="0"/>
              <a:t> &amp; Giovanni </a:t>
            </a:r>
            <a:r>
              <a:rPr lang="hr-HR" sz="1400" dirty="0" err="1"/>
              <a:t>Volpe</a:t>
            </a:r>
            <a:r>
              <a:rPr lang="hr-HR" sz="1400" i="1" dirty="0"/>
              <a:t>. </a:t>
            </a:r>
            <a:r>
              <a:rPr lang="hr-HR" sz="1400" i="1" dirty="0" err="1"/>
              <a:t>Optical</a:t>
            </a:r>
            <a:r>
              <a:rPr lang="hr-HR" sz="1400" i="1" dirty="0"/>
              <a:t> </a:t>
            </a:r>
            <a:r>
              <a:rPr lang="hr-HR" sz="1400" i="1" dirty="0" err="1"/>
              <a:t>Tweezers</a:t>
            </a:r>
            <a:r>
              <a:rPr lang="hr-HR" sz="1400" i="1" dirty="0"/>
              <a:t>: </a:t>
            </a:r>
            <a:r>
              <a:rPr lang="hr-HR" sz="1400" i="1" dirty="0" err="1"/>
              <a:t>Principles</a:t>
            </a:r>
            <a:r>
              <a:rPr lang="hr-HR" sz="1400" i="1" dirty="0"/>
              <a:t> </a:t>
            </a:r>
            <a:r>
              <a:rPr lang="hr-HR" sz="1400" i="1" dirty="0" err="1"/>
              <a:t>and</a:t>
            </a:r>
            <a:r>
              <a:rPr lang="hr-HR" sz="1400" i="1" dirty="0"/>
              <a:t> </a:t>
            </a:r>
            <a:r>
              <a:rPr lang="hr-HR" sz="1400" i="1" dirty="0" err="1"/>
              <a:t>Applications</a:t>
            </a:r>
            <a:endParaRPr lang="hr-HR" sz="1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B35CA-F3D9-A9D3-0AFB-44EA998D0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" t="2868" r="-447" b="-2868"/>
          <a:stretch/>
        </p:blipFill>
        <p:spPr>
          <a:xfrm>
            <a:off x="7294882" y="3280588"/>
            <a:ext cx="4291964" cy="3142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35D7B4-F858-071D-472E-5E3311D938A2}"/>
              </a:ext>
            </a:extLst>
          </p:cNvPr>
          <p:cNvSpPr/>
          <p:nvPr/>
        </p:nvSpPr>
        <p:spPr>
          <a:xfrm>
            <a:off x="7378527" y="2842439"/>
            <a:ext cx="332913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28DFE-E82C-23B6-DCEB-B070250384FB}"/>
              </a:ext>
            </a:extLst>
          </p:cNvPr>
          <p:cNvSpPr txBox="1"/>
          <p:nvPr/>
        </p:nvSpPr>
        <p:spPr>
          <a:xfrm>
            <a:off x="7223760" y="6232273"/>
            <a:ext cx="504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Stray</a:t>
            </a:r>
            <a:r>
              <a:rPr lang="hr-HR" sz="1400" dirty="0"/>
              <a:t>, B., </a:t>
            </a:r>
            <a:r>
              <a:rPr lang="hr-HR" sz="1400" dirty="0" err="1"/>
              <a:t>Lamb</a:t>
            </a:r>
            <a:r>
              <a:rPr lang="hr-HR" sz="1400" dirty="0"/>
              <a:t>, A., </a:t>
            </a:r>
            <a:r>
              <a:rPr lang="hr-HR" sz="1400" dirty="0" err="1"/>
              <a:t>Kaushik</a:t>
            </a:r>
            <a:r>
              <a:rPr lang="hr-HR" sz="1400" dirty="0"/>
              <a:t>, A.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.: </a:t>
            </a:r>
            <a:r>
              <a:rPr lang="hr-HR" sz="1400" i="1" dirty="0" err="1"/>
              <a:t>Quantum</a:t>
            </a:r>
            <a:r>
              <a:rPr lang="hr-HR" sz="1400" i="1" dirty="0"/>
              <a:t> </a:t>
            </a:r>
            <a:r>
              <a:rPr lang="hr-HR" sz="1400" i="1" dirty="0" err="1"/>
              <a:t>Sensing</a:t>
            </a:r>
            <a:r>
              <a:rPr lang="hr-HR" sz="1400" i="1" dirty="0"/>
              <a:t> for </a:t>
            </a:r>
            <a:r>
              <a:rPr lang="hr-HR" sz="1400" i="1" dirty="0" err="1"/>
              <a:t>Gravity</a:t>
            </a:r>
            <a:r>
              <a:rPr lang="hr-HR" sz="1400" i="1" dirty="0"/>
              <a:t> </a:t>
            </a:r>
            <a:r>
              <a:rPr lang="hr-HR" sz="1400" i="1" dirty="0" err="1"/>
              <a:t>Cartography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5936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42A7-E797-6925-EBE0-1D74515A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AC Stark efekt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9F293-7576-BDDD-9507-7531B882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5" y="2060848"/>
            <a:ext cx="2524478" cy="1119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A8DEE-C484-3348-2E02-67DF0BE57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9" y="3091024"/>
            <a:ext cx="3711697" cy="1271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7B029-AF1A-5293-C4EB-3DFE0ADA7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05" y="4362930"/>
            <a:ext cx="5415719" cy="75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9C7B4-DC05-F857-7C4D-2852F6EE5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05" y="5090779"/>
            <a:ext cx="4172533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C487-E4AF-9970-4717-EE7EA779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Valna funkcija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AC743-280C-8300-DA40-4B48D1DE5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939676"/>
            <a:ext cx="2605451" cy="8287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E380E-ED1B-7886-1758-AFB57309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929753"/>
            <a:ext cx="3329452" cy="947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DD2A2-FD19-53AE-0A5F-38395E396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4225231"/>
            <a:ext cx="2619741" cy="638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7BFA2-B10C-D502-2FF9-0AC43E890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4" y="5024781"/>
            <a:ext cx="4334480" cy="1333686"/>
          </a:xfrm>
          <a:prstGeom prst="rect">
            <a:avLst/>
          </a:prstGeom>
        </p:spPr>
      </p:pic>
      <p:pic>
        <p:nvPicPr>
          <p:cNvPr id="13" name="Picture 12" descr="A graph of colored lines&#10;&#10;Description automatically generated">
            <a:extLst>
              <a:ext uri="{FF2B5EF4-FFF2-40B4-BE49-F238E27FC236}">
                <a16:creationId xmlns:a16="http://schemas.microsoft.com/office/drawing/2014/main" id="{25FC7FC2-DA4E-2B92-C2D1-5006ED277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4" y="2157731"/>
            <a:ext cx="6516975" cy="40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59AF-51BA-7F38-E6CD-68384760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Amplitudni šum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BF91A-3463-1D4D-B5F6-FC1C010E6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750491"/>
            <a:ext cx="5006086" cy="714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E351-E4E0-B82B-B170-6AE4B608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02" y="2658633"/>
            <a:ext cx="2243451" cy="1009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CFB07-E2B2-7E39-AD12-97658444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02" y="3776205"/>
            <a:ext cx="4667902" cy="1233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20E3E-D9FB-1DB9-4C5E-4EFEEC7AF0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9" t="2056" r="35998" b="50103"/>
          <a:stretch/>
        </p:blipFill>
        <p:spPr>
          <a:xfrm>
            <a:off x="762402" y="5155170"/>
            <a:ext cx="2975585" cy="831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25389-BF9B-9B6D-5D61-149076552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60" t="47610" r="273" b="2390"/>
          <a:stretch/>
        </p:blipFill>
        <p:spPr>
          <a:xfrm>
            <a:off x="3663688" y="5155170"/>
            <a:ext cx="3999244" cy="8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0C29-1BAE-FA6C-E4DE-8F03FB49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05E25-FAEB-B302-5B04-48E796938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196" b="51285"/>
          <a:stretch/>
        </p:blipFill>
        <p:spPr>
          <a:xfrm>
            <a:off x="657224" y="2413254"/>
            <a:ext cx="3564580" cy="8260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9E1A6-678A-42FC-23A3-349BA8E99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4" t="50000"/>
          <a:stretch/>
        </p:blipFill>
        <p:spPr>
          <a:xfrm>
            <a:off x="4221804" y="2460565"/>
            <a:ext cx="2638714" cy="847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082BB-660F-4443-9052-A59648B4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00" y="3783855"/>
            <a:ext cx="1119344" cy="80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684C72-14FD-CE0E-7D0A-72D43A62C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3693356"/>
            <a:ext cx="1424187" cy="985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1CE64E-6FF9-AF50-D6B7-1D59F66FF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4" y="5223875"/>
            <a:ext cx="2734057" cy="8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500-9F37-6D53-A4FB-0A550501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Mjerni postav: MOT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59C15-5174-6782-1584-63EA739F6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24" y="1681781"/>
            <a:ext cx="10430114" cy="5204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6C43D-A902-19AC-6910-D94E9A4927A9}"/>
              </a:ext>
            </a:extLst>
          </p:cNvPr>
          <p:cNvSpPr txBox="1"/>
          <p:nvPr/>
        </p:nvSpPr>
        <p:spPr>
          <a:xfrm>
            <a:off x="5534024" y="6488668"/>
            <a:ext cx="620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N. Šantić: </a:t>
            </a:r>
            <a:r>
              <a:rPr lang="en-US" i="1" dirty="0"/>
              <a:t>Synthetic Lorentz Force </a:t>
            </a:r>
            <a:r>
              <a:rPr lang="hr-HR" i="1" dirty="0"/>
              <a:t>f</a:t>
            </a:r>
            <a:r>
              <a:rPr lang="en-US" i="1" dirty="0"/>
              <a:t>or Neutral Cold Atoms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5793197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1644</TotalTime>
  <Words>284</Words>
  <Application>Microsoft Office PowerPoint</Application>
  <PresentationFormat>Widescreen</PresentationFormat>
  <Paragraphs>50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 Light</vt:lpstr>
      <vt:lpstr>Cambria Math</vt:lpstr>
      <vt:lpstr>LMSans10-Bold</vt:lpstr>
      <vt:lpstr>Metropolitan</vt:lpstr>
      <vt:lpstr>Hladni atomi rubidija u optičkoj rešetci</vt:lpstr>
      <vt:lpstr>Magneto-optička stupica</vt:lpstr>
      <vt:lpstr>PowerPoint Presentation</vt:lpstr>
      <vt:lpstr>Upotreba:</vt:lpstr>
      <vt:lpstr>AC Stark efekt</vt:lpstr>
      <vt:lpstr>Valna funkcija</vt:lpstr>
      <vt:lpstr>Amplitudni šum</vt:lpstr>
      <vt:lpstr>PowerPoint Presentation</vt:lpstr>
      <vt:lpstr>Mjerni postav: MOT</vt:lpstr>
      <vt:lpstr>Optički rezonator</vt:lpstr>
      <vt:lpstr>Stabilizacija</vt:lpstr>
      <vt:lpstr>PowerPoint Presentation</vt:lpstr>
      <vt:lpstr>PowerPoint Presentation</vt:lpstr>
      <vt:lpstr>Spektar šuma</vt:lpstr>
      <vt:lpstr>PowerPoint Presentation</vt:lpstr>
      <vt:lpstr>Vrijeme života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Hladni atomi rubidija u optičkoj rešetci</dc:title>
  <dc:creator>Lovre Kardum</dc:creator>
  <cp:lastModifiedBy>Lovre Kardum</cp:lastModifiedBy>
  <cp:revision>9</cp:revision>
  <dcterms:created xsi:type="dcterms:W3CDTF">2024-01-24T14:52:18Z</dcterms:created>
  <dcterms:modified xsi:type="dcterms:W3CDTF">2024-01-26T17:20:40Z</dcterms:modified>
</cp:coreProperties>
</file>