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4" r:id="rId6"/>
    <p:sldId id="263" r:id="rId7"/>
    <p:sldId id="262" r:id="rId8"/>
    <p:sldId id="268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8" r:id="rId23"/>
    <p:sldId id="25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9"/>
    <p:restoredTop sz="96327"/>
  </p:normalViewPr>
  <p:slideViewPr>
    <p:cSldViewPr snapToGrid="0">
      <p:cViewPr varScale="1">
        <p:scale>
          <a:sx n="112" d="100"/>
          <a:sy n="112" d="100"/>
        </p:scale>
        <p:origin x="21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ED112-07AF-9141-92B4-C423B4611319}" type="datetimeFigureOut">
              <a:rPr lang="en-HR" smtClean="0"/>
              <a:t>26.01.2023.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267E-917E-F344-A916-B6C786C32B7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0583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3267E-917E-F344-A916-B6C786C32B7C}" type="slidenum">
              <a:rPr lang="en-HR" smtClean="0"/>
              <a:t>22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4722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startswithabang/2019/05/11/ask-ethan-how-well-has-cosmic-inflation-been-verified/?sh=69a954f81d07" TargetMode="External"/><Relationship Id="rId2" Type="http://schemas.openxmlformats.org/officeDocument/2006/relationships/hyperlink" Target="https://www.forbes.com/sites/startswithabang/2017/09/28/is-the-inflationary-universe-a-scientific-theory-not-anymore/?sh=2186f22fb45e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772C-4429-C00C-81B0-952E42250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165" y="944217"/>
            <a:ext cx="7104960" cy="344151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Jednopoljna</a:t>
            </a:r>
            <a:r>
              <a:rPr lang="en-GB" dirty="0"/>
              <a:t> </a:t>
            </a:r>
            <a:r>
              <a:rPr lang="en-GB" dirty="0" err="1"/>
              <a:t>inflacija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računanje</a:t>
            </a:r>
            <a:r>
              <a:rPr lang="en-GB" dirty="0"/>
              <a:t> </a:t>
            </a:r>
            <a:r>
              <a:rPr lang="en-GB" dirty="0" err="1"/>
              <a:t>ograničenja</a:t>
            </a:r>
            <a:r>
              <a:rPr lang="en-GB" dirty="0"/>
              <a:t> </a:t>
            </a:r>
            <a:r>
              <a:rPr lang="en-GB" dirty="0" err="1"/>
              <a:t>pomoću</a:t>
            </a:r>
            <a:r>
              <a:rPr lang="en-GB" dirty="0"/>
              <a:t> BOSS </a:t>
            </a:r>
            <a:r>
              <a:rPr lang="en-GB" dirty="0" err="1"/>
              <a:t>galaktičkog</a:t>
            </a:r>
            <a:r>
              <a:rPr lang="en-GB" dirty="0"/>
              <a:t> </a:t>
            </a:r>
            <a:r>
              <a:rPr lang="en-GB" dirty="0" err="1"/>
              <a:t>pregleda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1E726-F3EC-9827-393C-81F641969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29808"/>
            <a:ext cx="7197726" cy="1351721"/>
          </a:xfrm>
        </p:spPr>
        <p:txBody>
          <a:bodyPr/>
          <a:lstStyle/>
          <a:p>
            <a:r>
              <a:rPr lang="en-HR" dirty="0"/>
              <a:t>Ivan Sladoljev</a:t>
            </a:r>
          </a:p>
          <a:p>
            <a:r>
              <a:rPr lang="en-GB" dirty="0"/>
              <a:t>M</a:t>
            </a:r>
            <a:r>
              <a:rPr lang="en-HR" dirty="0"/>
              <a:t>entor: dr.sc. Zvonimir vlah</a:t>
            </a:r>
          </a:p>
        </p:txBody>
      </p:sp>
    </p:spTree>
    <p:extLst>
      <p:ext uri="{BB962C8B-B14F-4D97-AF65-F5344CB8AC3E}">
        <p14:creationId xmlns:p14="http://schemas.microsoft.com/office/powerpoint/2010/main" val="22245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64A1D00-CFE8-263A-95FB-D3E5F7E5938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0" y="3909060"/>
                <a:ext cx="12104370" cy="269236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Istraživanja su pokazala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4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HR" sz="2400" dirty="0"/>
                  <a:t> postižu svoje maksimume za posebne konfiguracije valnih vektora </a:t>
                </a:r>
                <a:r>
                  <a:rPr lang="en-HR" sz="2400" i="1" dirty="0"/>
                  <a:t>k</a:t>
                </a:r>
                <a:r>
                  <a:rPr lang="en-HR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Definiramo faktor oblika </a:t>
                </a:r>
                <a:r>
                  <a:rPr lang="en-HR" sz="2400" i="1" dirty="0"/>
                  <a:t>S :	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Često upotrebljavani faktori oblika su </a:t>
                </a:r>
                <a:r>
                  <a:rPr lang="en-HR" sz="2400" i="1" dirty="0"/>
                  <a:t>jednakostranični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R" sz="2400" i="1" dirty="0"/>
                  <a:t>, stisnuti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R" sz="2400" i="1" dirty="0"/>
                  <a:t>, </a:t>
                </a:r>
                <a:r>
                  <a:rPr lang="en-GB" sz="2400" i="1" dirty="0" err="1"/>
                  <a:t>i</a:t>
                </a:r>
                <a:r>
                  <a:rPr lang="en-GB" sz="2400" i="1" dirty="0"/>
                  <a:t> </a:t>
                </a:r>
                <a:r>
                  <a:rPr lang="en-GB" sz="2400" i="1" dirty="0" err="1"/>
                  <a:t>jednakokračni</a:t>
                </a:r>
                <a:r>
                  <a:rPr lang="en-GB" sz="2400" i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≈2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i="1" dirty="0"/>
                  <a:t>)</a:t>
                </a:r>
                <a:endParaRPr lang="en-HR" sz="2400" i="1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64A1D00-CFE8-263A-95FB-D3E5F7E59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0" y="3909060"/>
                <a:ext cx="12104370" cy="2692362"/>
              </a:xfrm>
              <a:blipFill>
                <a:blip r:embed="rId2"/>
                <a:stretch>
                  <a:fillRect l="-734" t="-1408" r="-1048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BF9FA3ED-17BC-0CB7-22CE-98C377EC7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90" y="34290"/>
            <a:ext cx="8949689" cy="36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D8E0-F3B2-0C52-DB88-7B689E8C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6164653" cy="982980"/>
          </a:xfrm>
        </p:spPr>
        <p:txBody>
          <a:bodyPr>
            <a:normAutofit/>
          </a:bodyPr>
          <a:lstStyle/>
          <a:p>
            <a:r>
              <a:rPr lang="en-HR" sz="3200" dirty="0"/>
              <a:t>Efektivna teorija polja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2CD103C-88AD-41F4-89F5-A32141773BD1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263140"/>
                <a:ext cx="11041380" cy="2537460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𝐸𝐹𝑇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acc>
                              <m:accPr>
                                <m:chr m:val="̇"/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num>
                          <m:den>
                            <m:sSubSup>
                              <m:sSubSup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>
                              <m:f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2000" b="0" i="0" smtClean="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acc>
                              <m:accPr>
                                <m:chr m:val="̇"/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num>
                          <m:den>
                            <m:sSubSup>
                              <m:sSubSup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hr-H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d>
                          <m:d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hr-H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r-HR" sz="2000">
                                            <a:latin typeface="Cambria Math" panose="02040503050406030204" pitchFamily="18" charset="0"/>
                                          </a:rPr>
                                          <m:t>∇</m:t>
                                        </m:r>
                                        <m:r>
                                          <a:rPr lang="hr-HR" sz="20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acc>
                                  <m:accPr>
                                    <m:chr m:val="̇"/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acc>
                              </m:num>
                              <m:den>
                                <m:sSup>
                                  <m:sSupPr>
                                    <m:ctrlP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hr-H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hr-H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hr-H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sSubSup>
                                      <m:sSubSupPr>
                                        <m:ctrlP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hr-HR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.        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num>
                      <m:den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R" sz="2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sub>
                    </m:sSub>
                    <m:d>
                      <m:d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sSub>
                          <m:sSub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𝑁𝐿</m:t>
                            </m:r>
                          </m:sub>
                        </m:sSub>
                        <m:sSubSup>
                          <m:sSub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hr-HR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𝜁</m:t>
                            </m:r>
                          </m:sub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HR" sz="2000" dirty="0"/>
                  <a:t>,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hr-HR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𝑧𝑒𝑡𝑎</m:t>
                        </m:r>
                      </m:sub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r-H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sub>
                    </m:sSub>
                    <m:d>
                      <m:d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r-HR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hr-H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r-H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endParaRPr lang="en-HR" sz="20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2CD103C-88AD-41F4-89F5-A32141773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263140"/>
                <a:ext cx="11041380" cy="2537460"/>
              </a:xfrm>
              <a:blipFill>
                <a:blip r:embed="rId2"/>
                <a:stretch>
                  <a:fillRect l="-575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9E3715C-6A78-3982-DE61-8D0E325B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90" y="3994150"/>
            <a:ext cx="4851400" cy="2679700"/>
          </a:xfrm>
          <a:prstGeom prst="rect">
            <a:avLst/>
          </a:prstGeom>
        </p:spPr>
      </p:pic>
      <p:pic>
        <p:nvPicPr>
          <p:cNvPr id="8" name="Picture 7" descr="Letter&#10;&#10;Description automatically generated with low confidence">
            <a:extLst>
              <a:ext uri="{FF2B5EF4-FFF2-40B4-BE49-F238E27FC236}">
                <a16:creationId xmlns:a16="http://schemas.microsoft.com/office/drawing/2014/main" id="{7E241D95-9733-F730-B4FB-165E91AD1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490" y="3994150"/>
            <a:ext cx="4572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6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D75281C-5BF0-DD42-2E47-6C8554188B5D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605790"/>
                <a:ext cx="11601450" cy="625221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Definiramo polje zgušnjenja: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den>
                    </m:f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Spektar snage je tada u najnižoj aproksimaciji dan sa: </a:t>
                </a:r>
                <a:endParaRPr lang="hr-HR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hr-H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R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Linearni spektar proširujemo do drugog reda (jednopetljana popravka):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𝑙𝑜𝑜𝑝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𝑐𝑡𝑟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𝑠𝑡𝑜h</m:t>
                          </m:r>
                        </m:sub>
                      </m:sSub>
                    </m:oMath>
                  </m:oMathPara>
                </a14:m>
                <a:endParaRPr lang="en-HR" sz="2400" dirty="0"/>
              </a:p>
              <a:p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Primordijalne negausijanosti ulaze u mjerenja putem 3 popravke: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400" dirty="0"/>
                  <a:t>P</a:t>
                </a:r>
                <a:r>
                  <a:rPr lang="en-HR" sz="2400" dirty="0"/>
                  <a:t>očetni uvjeti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400" dirty="0"/>
                  <a:t>K</a:t>
                </a:r>
                <a:r>
                  <a:rPr lang="en-HR" sz="2400" dirty="0"/>
                  <a:t>orekcije petlji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R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R" sz="2400" dirty="0"/>
                  <a:t>Galaktičke pristranosti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sub>
                    </m:sSub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hr-H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hr-HR" sz="2400" b="0" i="1" smtClean="0">
                                        <a:latin typeface="Cambria Math" panose="02040503050406030204" pitchFamily="18" charset="0"/>
                                      </a:rPr>
                                      <m:t>𝑁𝐿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𝑜𝑠𝑡𝑎𝑙𝑖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𝑛𝑒𝑙𝑖𝑛𝑒𝑎𝑟𝑛𝑖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č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𝑙𝑎𝑛𝑜𝑣𝑖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D75281C-5BF0-DD42-2E47-6C8554188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605790"/>
                <a:ext cx="11601450" cy="6252210"/>
              </a:xfrm>
              <a:blipFill>
                <a:blip r:embed="rId2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08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D7DC23E-25D4-919E-6612-F7A836CB7EC1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902970"/>
                <a:ext cx="10789920" cy="550926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Sve skupa naš konačni spektar </a:t>
                </a:r>
                <a:r>
                  <a:rPr lang="en-GB" sz="2400" dirty="0"/>
                  <a:t>I</a:t>
                </a:r>
                <a:r>
                  <a:rPr lang="en-HR" sz="2400" dirty="0"/>
                  <a:t> bispektar izgledaju: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𝑁𝐿</m:t>
                                  </m:r>
                                </m:sub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HR" sz="2400" dirty="0"/>
              </a:p>
              <a:p>
                <a:endParaRPr lang="hr-HR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HR" sz="2400" dirty="0"/>
              </a:p>
              <a:p>
                <a:endParaRPr lang="en-HR" sz="2400" dirty="0"/>
              </a:p>
              <a:p>
                <a:endParaRPr lang="en-HR" sz="2400" dirty="0"/>
              </a:p>
              <a:p>
                <a:r>
                  <a:rPr lang="en-GB" sz="2400" dirty="0"/>
                  <a:t>g</a:t>
                </a:r>
                <a:r>
                  <a:rPr lang="en-HR" sz="2400" dirty="0"/>
                  <a:t>dje smo uveli 	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R" sz="2400" dirty="0"/>
                  <a:t> ,	</a:t>
                </a:r>
              </a:p>
              <a:p>
                <a:r>
                  <a:rPr lang="en-HR" sz="2400" dirty="0"/>
                  <a:t>					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HR" sz="2400" dirty="0"/>
                  <a:t>,</a:t>
                </a:r>
              </a:p>
              <a:p>
                <a:r>
                  <a:rPr lang="en-HR" sz="2400" dirty="0"/>
                  <a:t>					</a:t>
                </a:r>
                <a:r>
                  <a:rPr lang="hr-HR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̂"/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D7DC23E-25D4-919E-6612-F7A836CB7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902970"/>
                <a:ext cx="10789920" cy="5509260"/>
              </a:xfrm>
              <a:blipFill>
                <a:blip r:embed="rId2"/>
                <a:stretch>
                  <a:fillRect l="-941" t="-922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01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E5BC-C2A6-6F0C-4A90-DBCF1AB3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5840"/>
            <a:ext cx="6164653" cy="617220"/>
          </a:xfrm>
        </p:spPr>
        <p:txBody>
          <a:bodyPr>
            <a:normAutofit/>
          </a:bodyPr>
          <a:lstStyle/>
          <a:p>
            <a:r>
              <a:rPr lang="en-HR" sz="3200" dirty="0"/>
              <a:t>BOSS galaktički pregled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3333194-A9B2-959D-7848-EDD4D2A572CF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3840332"/>
                <a:ext cx="11087100" cy="2663338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600" dirty="0"/>
                  <a:t>1.2 </a:t>
                </a:r>
                <a:r>
                  <a:rPr lang="en-GB" sz="2600" dirty="0" err="1"/>
                  <a:t>milijuna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masivnih</a:t>
                </a:r>
                <a:r>
                  <a:rPr lang="en-GB" sz="2600" dirty="0"/>
                  <a:t> </a:t>
                </a:r>
                <a:r>
                  <a:rPr lang="en-GB" sz="2600" dirty="0" err="1"/>
                  <a:t>galaksija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na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valnim</a:t>
                </a:r>
                <a:r>
                  <a:rPr lang="en-GB" sz="2600" dirty="0"/>
                  <a:t> </a:t>
                </a:r>
                <a:r>
                  <a:rPr lang="en-GB" sz="2600" dirty="0" err="1"/>
                  <a:t>duljinama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između</a:t>
                </a:r>
                <a:r>
                  <a:rPr lang="en-GB" sz="2600" dirty="0"/>
                  <a:t> 3600 do 10000 Å.</a:t>
                </a:r>
                <a:endParaRPr lang="en-HR" sz="2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600" dirty="0" err="1"/>
                  <a:t>Ukupno</a:t>
                </a:r>
                <a:r>
                  <a:rPr lang="en-GB" sz="2600" dirty="0"/>
                  <a:t> </a:t>
                </a:r>
                <a:r>
                  <a:rPr lang="en-GB" sz="2600" dirty="0" err="1"/>
                  <a:t>promatrano</a:t>
                </a:r>
                <a:r>
                  <a:rPr lang="en-GB" sz="2600" dirty="0"/>
                  <a:t> </a:t>
                </a:r>
                <a:r>
                  <a:rPr lang="en-GB" sz="2600" dirty="0" err="1"/>
                  <a:t>područje</a:t>
                </a:r>
                <a:r>
                  <a:rPr lang="en-GB" sz="2600" dirty="0"/>
                  <a:t> </a:t>
                </a:r>
                <a:r>
                  <a:rPr lang="en-GB" sz="2600" dirty="0" err="1"/>
                  <a:t>pokriva</a:t>
                </a:r>
                <a:r>
                  <a:rPr lang="en-GB" sz="2600" dirty="0"/>
                  <a:t> 9329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600" b="0" i="0" smtClean="0">
                        <a:latin typeface="Cambria Math" panose="02040503050406030204" pitchFamily="18" charset="0"/>
                      </a:rPr>
                      <m:t>de</m:t>
                    </m:r>
                    <m:sSup>
                      <m:sSupPr>
                        <m:ctrlPr>
                          <a:rPr lang="hr-HR" sz="26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sz="2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hr-HR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/>
                  <a:t>, </a:t>
                </a:r>
                <a:r>
                  <a:rPr lang="en-GB" sz="2600" dirty="0" err="1"/>
                  <a:t>sveukupnog</a:t>
                </a:r>
                <a:r>
                  <a:rPr lang="en-GB" sz="2600" dirty="0"/>
                  <a:t> </a:t>
                </a:r>
                <a:r>
                  <a:rPr lang="en-GB" sz="2600" dirty="0" err="1"/>
                  <a:t>volumena</a:t>
                </a:r>
                <a:r>
                  <a:rPr lang="en-GB" sz="2600" dirty="0"/>
                  <a:t> 18.7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600" b="0" i="0" smtClean="0">
                        <a:latin typeface="Cambria Math" panose="02040503050406030204" pitchFamily="18" charset="0"/>
                      </a:rPr>
                      <m:t>Mp</m:t>
                    </m:r>
                    <m:sSup>
                      <m:sSupPr>
                        <m:ctrlPr>
                          <a:rPr lang="hr-HR" sz="2600" b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sz="2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hr-HR" sz="2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600" dirty="0" err="1"/>
                  <a:t>Podaci</a:t>
                </a:r>
                <a:r>
                  <a:rPr lang="en-GB" sz="2600" dirty="0"/>
                  <a:t> </a:t>
                </a:r>
                <a:r>
                  <a:rPr lang="en-GB" sz="2600" dirty="0" err="1"/>
                  <a:t>su</a:t>
                </a:r>
                <a:r>
                  <a:rPr lang="en-GB" sz="2600" dirty="0"/>
                  <a:t> </a:t>
                </a:r>
                <a:r>
                  <a:rPr lang="en-GB" sz="2600" dirty="0" err="1"/>
                  <a:t>podijeljeni</a:t>
                </a:r>
                <a:r>
                  <a:rPr lang="en-GB" sz="2600" dirty="0"/>
                  <a:t> </a:t>
                </a:r>
                <a:r>
                  <a:rPr lang="en-GB" sz="2600" dirty="0" err="1"/>
                  <a:t>na</a:t>
                </a:r>
                <a:r>
                  <a:rPr lang="en-GB" sz="2600" dirty="0"/>
                  <a:t> tri </a:t>
                </a:r>
                <a:r>
                  <a:rPr lang="en-GB" sz="2600" dirty="0" err="1"/>
                  <a:t>međusobno</a:t>
                </a:r>
                <a:r>
                  <a:rPr lang="en-GB" sz="2600" dirty="0"/>
                  <a:t> </a:t>
                </a:r>
                <a:r>
                  <a:rPr lang="en-GB" sz="2600" dirty="0" err="1"/>
                  <a:t>preklapajuća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reza</a:t>
                </a:r>
                <a:r>
                  <a:rPr lang="en-GB" sz="2600" dirty="0"/>
                  <a:t>, </a:t>
                </a:r>
                <a:r>
                  <a:rPr lang="en-GB" sz="2600" dirty="0" err="1"/>
                  <a:t>koja</a:t>
                </a:r>
                <a:r>
                  <a:rPr lang="en-GB" sz="2600" dirty="0"/>
                  <a:t> se </a:t>
                </a:r>
                <a:r>
                  <a:rPr lang="en-GB" sz="2600" dirty="0" err="1"/>
                  <a:t>nalaze</a:t>
                </a:r>
                <a:r>
                  <a:rPr lang="en-GB" sz="2600" dirty="0"/>
                  <a:t> </a:t>
                </a:r>
                <a:r>
                  <a:rPr lang="en-GB" sz="2600" dirty="0" err="1"/>
                  <a:t>na</a:t>
                </a:r>
                <a:r>
                  <a:rPr lang="en-GB" sz="2600" dirty="0"/>
                  <a:t> </a:t>
                </a:r>
                <a:r>
                  <a:rPr lang="en-GB" sz="2600" dirty="0" err="1"/>
                  <a:t>foto</a:t>
                </a:r>
                <a:r>
                  <a:rPr lang="en-GB" sz="2600" dirty="0"/>
                  <a:t>- </a:t>
                </a:r>
                <a:r>
                  <a:rPr lang="en-GB" sz="2600" dirty="0" err="1"/>
                  <a:t>metrijskim</a:t>
                </a:r>
                <a:r>
                  <a:rPr lang="en-GB" sz="2600" dirty="0"/>
                  <a:t> </a:t>
                </a:r>
                <a:r>
                  <a:rPr lang="en-GB" sz="2600" dirty="0" err="1"/>
                  <a:t>udaljenostima</a:t>
                </a:r>
                <a:r>
                  <a:rPr lang="en-GB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600" dirty="0"/>
                  <a:t> ∈[0.2, 0.5],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600" dirty="0"/>
                  <a:t> ∈[0.5, 0.75] </a:t>
                </a:r>
                <a:r>
                  <a:rPr lang="en-GB" sz="2600" dirty="0" err="1"/>
                  <a:t>te</a:t>
                </a:r>
                <a:r>
                  <a:rPr lang="en-GB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600" dirty="0"/>
                  <a:t> ∈[0.4, 0.6]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3333194-A9B2-959D-7848-EDD4D2A57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3840332"/>
                <a:ext cx="11087100" cy="2663338"/>
              </a:xfrm>
              <a:blipFill>
                <a:blip r:embed="rId2"/>
                <a:stretch>
                  <a:fillRect l="-802" t="-4265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4281F76-19C0-EFB1-EA51-F919A2D4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730" y="22860"/>
            <a:ext cx="5208270" cy="3621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53780-1815-93C0-75A7-4850A4200433}"/>
              </a:ext>
            </a:extLst>
          </p:cNvPr>
          <p:cNvSpPr txBox="1"/>
          <p:nvPr/>
        </p:nvSpPr>
        <p:spPr>
          <a:xfrm>
            <a:off x="685801" y="2240131"/>
            <a:ext cx="667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R" sz="2400" dirty="0"/>
              <a:t>Koristimo BOSS (eng: </a:t>
            </a:r>
            <a:r>
              <a:rPr lang="en-HR" sz="2400" i="1" dirty="0"/>
              <a:t>Barion Oscilation Spetroscopic Survey</a:t>
            </a:r>
            <a:r>
              <a:rPr lang="en-HR" sz="2400" dirty="0"/>
              <a:t>) kako bi dobili podatke o raspodjeli materije u našem svemiru</a:t>
            </a:r>
          </a:p>
        </p:txBody>
      </p:sp>
    </p:spTree>
    <p:extLst>
      <p:ext uri="{BB962C8B-B14F-4D97-AF65-F5344CB8AC3E}">
        <p14:creationId xmlns:p14="http://schemas.microsoft.com/office/powerpoint/2010/main" val="395140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1714-52A3-9580-E5C9-A8DF5786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6164653" cy="674370"/>
          </a:xfrm>
        </p:spPr>
        <p:txBody>
          <a:bodyPr>
            <a:normAutofit/>
          </a:bodyPr>
          <a:lstStyle/>
          <a:p>
            <a:r>
              <a:rPr lang="en-HR" sz="3200" dirty="0"/>
              <a:t>Analiza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8D266C-34F1-7220-94B2-425D9B67A31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045970"/>
                <a:ext cx="6023610" cy="406908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Za analizu koristimo javno dostupan CLASS-PT kod, koji učitava podatke </a:t>
                </a:r>
                <a:r>
                  <a:rPr lang="en-GB" sz="2400" dirty="0" err="1"/>
                  <a:t>i</a:t>
                </a:r>
                <a:r>
                  <a:rPr lang="en-HR" sz="2400" dirty="0"/>
                  <a:t> analizira ih: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HR" sz="2400" dirty="0"/>
                  <a:t>Prvotno funkcija </a:t>
                </a:r>
                <a:r>
                  <a:rPr lang="en-HR" sz="2400" i="1" dirty="0"/>
                  <a:t>nonlinear_pt_pk_l ()</a:t>
                </a:r>
                <a:r>
                  <a:rPr lang="en-HR" sz="2400" dirty="0"/>
                  <a:t> uzima linearnu trasfer funkciju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HR" sz="2400" dirty="0"/>
                  <a:t> iz </a:t>
                </a:r>
                <a:r>
                  <a:rPr lang="en-GB" sz="2400" dirty="0"/>
                  <a:t>modula </a:t>
                </a:r>
                <a:r>
                  <a:rPr lang="en-GB" sz="2400" i="1" dirty="0"/>
                  <a:t>perturbations.c </a:t>
                </a:r>
                <a:r>
                  <a:rPr lang="en-GB" sz="2400" dirty="0"/>
                  <a:t>i konvoluira ju sa primordijalnim spektrom snage iz </a:t>
                </a:r>
                <a:r>
                  <a:rPr lang="en-GB" sz="2400" i="1" dirty="0" err="1"/>
                  <a:t>primordial.c</a:t>
                </a:r>
                <a:r>
                  <a:rPr lang="en-GB" sz="2400" i="1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400" dirty="0" err="1"/>
                  <a:t>Nakon</a:t>
                </a:r>
                <a:r>
                  <a:rPr lang="en-GB" sz="2400" dirty="0"/>
                  <a:t> toga, </a:t>
                </a:r>
                <a:r>
                  <a:rPr lang="en-GB" sz="2400" dirty="0" err="1"/>
                  <a:t>uz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pomoć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modula</a:t>
                </a:r>
                <a:r>
                  <a:rPr lang="en-GB" sz="2400" dirty="0"/>
                  <a:t> </a:t>
                </a:r>
                <a:r>
                  <a:rPr lang="en-GB" sz="2400" i="1" dirty="0" err="1"/>
                  <a:t>nonlinear_pt_loop</a:t>
                </a:r>
                <a:r>
                  <a:rPr lang="en-GB" sz="2400" i="1" dirty="0"/>
                  <a:t>(), </a:t>
                </a:r>
                <a:r>
                  <a:rPr lang="en-GB" sz="2400" dirty="0"/>
                  <a:t>FFT </a:t>
                </a:r>
                <a:r>
                  <a:rPr lang="en-GB" sz="2400" dirty="0" err="1"/>
                  <a:t>analizira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dobiveni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spektar</a:t>
                </a:r>
                <a:r>
                  <a:rPr lang="en-GB" sz="2400" dirty="0"/>
                  <a:t> </a:t>
                </a:r>
                <a:endParaRPr lang="en-GB" sz="2400" i="1" dirty="0"/>
              </a:p>
              <a:p>
                <a:pPr marL="457200" indent="-457200">
                  <a:buFont typeface="+mj-lt"/>
                  <a:buAutoNum type="arabicPeriod"/>
                </a:pPr>
                <a:endParaRPr lang="en-GB" sz="2400" dirty="0"/>
              </a:p>
              <a:p>
                <a:pPr marL="457200" indent="-457200">
                  <a:buFont typeface="+mj-lt"/>
                  <a:buAutoNum type="arabicPeriod"/>
                </a:pPr>
                <a:endParaRPr lang="en-HR" sz="2400" dirty="0"/>
              </a:p>
              <a:p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38D266C-34F1-7220-94B2-425D9B67A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045970"/>
                <a:ext cx="6023610" cy="4069080"/>
              </a:xfrm>
              <a:blipFill>
                <a:blip r:embed="rId2"/>
                <a:stretch>
                  <a:fillRect l="-1684" t="-1869" r="-842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5E33577-5996-0143-1492-8D7E819C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156" y="2138378"/>
            <a:ext cx="5020122" cy="97920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1068CA1D-10E4-4C25-E49F-094EBF8BB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870" y="3117578"/>
            <a:ext cx="5025408" cy="24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5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87519DD-D552-CF88-64CB-181FBE6CBFD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1165860"/>
                <a:ext cx="10595610" cy="474345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Za izračun nelinearnih parametara pratimo proceduru- </a:t>
                </a:r>
                <a:r>
                  <a:rPr lang="en-GB" sz="2400" dirty="0" err="1"/>
                  <a:t>Cabass</a:t>
                </a:r>
                <a:r>
                  <a:rPr lang="en-GB" sz="2400" dirty="0"/>
                  <a:t> G. et al, 2022, </a:t>
                </a:r>
                <a:r>
                  <a:rPr lang="en-GB" sz="2400" dirty="0" err="1"/>
                  <a:t>PhRvL</a:t>
                </a:r>
                <a:r>
                  <a:rPr lang="en-GB" sz="2400" dirty="0"/>
                  <a:t>, 129, 021301. doi:10.1103/PhysRevLett.129.021301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Kako bi procjenili nelinearne parametre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HR" sz="2400" dirty="0"/>
                  <a:t> koristimo dodatak na kod koji koristi M</a:t>
                </a:r>
                <a:r>
                  <a:rPr lang="en-GB" sz="2400" dirty="0"/>
                  <a:t>o</a:t>
                </a:r>
                <a:r>
                  <a:rPr lang="en-HR" sz="2400" dirty="0"/>
                  <a:t>nte Carlo Markovljeve lance (MCMC) kako bi varijaciom odredio savršenu prilagodbu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Model efektivne teorije polja koristi 14 parametara koje u prvom dijelu analize variramo, dok u drugom fiksiramo na poznate vrijednosti (dobivene Planck kolaboracijom)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 err="1"/>
                  <a:t>Kovarijance</a:t>
                </a:r>
                <a:r>
                  <a:rPr lang="en-GB" sz="2400" dirty="0"/>
                  <a:t> za </a:t>
                </a:r>
                <a:r>
                  <a:rPr lang="en-GB" sz="2400" dirty="0" err="1"/>
                  <a:t>svaku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grupu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podataka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izračunate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pomoću</a:t>
                </a:r>
                <a:r>
                  <a:rPr lang="en-GB" sz="2400" dirty="0"/>
                  <a:t> 2048 </a:t>
                </a:r>
                <a:r>
                  <a:rPr lang="en-GB" sz="2400" dirty="0" err="1"/>
                  <a:t>MultiDarkPatchy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simulacija</a:t>
                </a:r>
                <a:r>
                  <a:rPr lang="en-GB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87519DD-D552-CF88-64CB-181FBE6CB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1165860"/>
                <a:ext cx="10595610" cy="4743450"/>
              </a:xfrm>
              <a:blipFill>
                <a:blip r:embed="rId2"/>
                <a:stretch>
                  <a:fillRect l="-838" t="-1600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65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CB44-17AF-CA6E-84A1-B9A745EC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17270"/>
            <a:ext cx="6164653" cy="525780"/>
          </a:xfrm>
        </p:spPr>
        <p:txBody>
          <a:bodyPr/>
          <a:lstStyle/>
          <a:p>
            <a:r>
              <a:rPr lang="en-HR" dirty="0"/>
              <a:t>Rezultati: 		Spektar snage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5EC5C01-33CE-A69A-B9F3-952F4D97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43100"/>
            <a:ext cx="5467000" cy="3982963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C9EDDEC-3546-1F43-D018-3A9DB9A8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486" y="1943100"/>
            <a:ext cx="5467000" cy="3982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65F2E-DAAB-E3EA-8889-6D615BC7BA18}"/>
              </a:ext>
            </a:extLst>
          </p:cNvPr>
          <p:cNvSpPr txBox="1"/>
          <p:nvPr/>
        </p:nvSpPr>
        <p:spPr>
          <a:xfrm>
            <a:off x="1701026" y="6206490"/>
            <a:ext cx="9646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dirty="0"/>
              <a:t>Spektar snage galaktičke materije (lijevo) te doprinosi različitih monopola (desno)</a:t>
            </a:r>
          </a:p>
        </p:txBody>
      </p:sp>
    </p:spTree>
    <p:extLst>
      <p:ext uri="{BB962C8B-B14F-4D97-AF65-F5344CB8AC3E}">
        <p14:creationId xmlns:p14="http://schemas.microsoft.com/office/powerpoint/2010/main" val="30901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6934-BE78-1758-421E-FE3073E8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2970"/>
            <a:ext cx="6164653" cy="640080"/>
          </a:xfrm>
        </p:spPr>
        <p:txBody>
          <a:bodyPr>
            <a:noAutofit/>
          </a:bodyPr>
          <a:lstStyle/>
          <a:p>
            <a:r>
              <a:rPr lang="en-HR" sz="3200" dirty="0"/>
              <a:t>Nelinearni parametri</a:t>
            </a:r>
          </a:p>
        </p:txBody>
      </p:sp>
      <p:pic>
        <p:nvPicPr>
          <p:cNvPr id="6" name="Picture 5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5E74D33E-1C10-2D60-FD31-EC37D0BB1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" y="2045050"/>
            <a:ext cx="5589270" cy="3589975"/>
          </a:xfrm>
          <a:prstGeom prst="rect">
            <a:avLst/>
          </a:prstGeom>
        </p:spPr>
      </p:pic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A313B901-E3E7-76B0-01B1-7F1F97808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23" y="2045049"/>
            <a:ext cx="5589270" cy="3589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CDD5DD-DBBF-4CCF-2CBB-A1853C08FAF5}"/>
                  </a:ext>
                </a:extLst>
              </p:cNvPr>
              <p:cNvSpPr txBox="1"/>
              <p:nvPr/>
            </p:nvSpPr>
            <p:spPr>
              <a:xfrm>
                <a:off x="2167963" y="5955030"/>
                <a:ext cx="8351520" cy="70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R" sz="2400" dirty="0"/>
                  <a:t>Grafovi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𝑓𝑖𝑑</m:t>
                            </m:r>
                          </m:sub>
                        </m:sSub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HR" sz="2400" dirty="0"/>
                  <a:t>  u ovisnosti o trokutnoj konfiguraciji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HR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CDD5DD-DBBF-4CCF-2CBB-A1853C08F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63" y="5955030"/>
                <a:ext cx="8351520" cy="702052"/>
              </a:xfrm>
              <a:prstGeom prst="rect">
                <a:avLst/>
              </a:prstGeom>
              <a:blipFill>
                <a:blip r:embed="rId4"/>
                <a:stretch>
                  <a:fillRect l="-1062" b="-5263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58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806AAF2-156A-808E-16FA-FD13743AF5B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1" y="946150"/>
                <a:ext cx="6164652" cy="5306060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MCMC varijacijom dobivamo rezultate: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𝑒𝑞𝑢𝑖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949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−650  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+570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𝑜𝑟𝑡h𝑜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170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−170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+180</m:t>
                          </m:r>
                        </m:sup>
                      </m:sSubSup>
                    </m:oMath>
                  </m:oMathPara>
                </a14:m>
                <a:endParaRPr lang="en-HR" sz="2400" dirty="0"/>
              </a:p>
              <a:p>
                <a:endParaRPr lang="en-HR" sz="2400" dirty="0"/>
              </a:p>
              <a:p>
                <a:r>
                  <a:rPr lang="en-GB" sz="2400" dirty="0"/>
                  <a:t>t</a:t>
                </a:r>
                <a:r>
                  <a:rPr lang="en-HR" sz="2400" dirty="0"/>
                  <a:t>j. </a:t>
                </a:r>
                <a:r>
                  <a:rPr lang="en-GB" sz="2400" dirty="0" err="1"/>
                  <a:t>pri</a:t>
                </a:r>
                <a:r>
                  <a:rPr lang="en-HR" sz="2400" dirty="0"/>
                  <a:t> 95 % CL iznosi: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−280&lt;</m:t>
                      </m:r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𝑒𝑞𝑢𝑖𝑙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&lt;2190,    −520&lt;</m:t>
                      </m:r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𝑜𝑟𝑡h𝑜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&lt;176</m:t>
                      </m:r>
                    </m:oMath>
                  </m:oMathPara>
                </a14:m>
                <a:endParaRPr lang="hr-HR" sz="2400" b="0" i="1" dirty="0">
                  <a:latin typeface="Cambria Math" panose="02040503050406030204" pitchFamily="18" charset="0"/>
                </a:endParaRPr>
              </a:p>
              <a:p>
                <a:endParaRPr lang="hr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400" dirty="0"/>
                  <a:t>Također vidimo i određenu korelaciju parametara: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𝑜𝑟𝑡h𝑜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−0.11</m:t>
                      </m:r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𝑒𝑞𝑢𝑖𝑙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=−65±157</m:t>
                      </m:r>
                    </m:oMath>
                  </m:oMathPara>
                </a14:m>
                <a:endParaRPr lang="hr-HR" sz="2400" b="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806AAF2-156A-808E-16FA-FD13743AF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1" y="946150"/>
                <a:ext cx="6164652" cy="5306060"/>
              </a:xfrm>
              <a:blipFill>
                <a:blip r:embed="rId2"/>
                <a:stretch>
                  <a:fillRect l="-1646" t="-955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8E9C2A2C-CD94-0E66-DF13-81FD01892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53" y="946150"/>
            <a:ext cx="4953000" cy="4965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791C2-E793-DD22-9CF1-AA10ADC51779}"/>
                  </a:ext>
                </a:extLst>
              </p:cNvPr>
              <p:cNvSpPr txBox="1"/>
              <p:nvPr/>
            </p:nvSpPr>
            <p:spPr>
              <a:xfrm>
                <a:off x="6850453" y="6118058"/>
                <a:ext cx="5071037" cy="54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R" sz="2400" dirty="0"/>
                  <a:t>Konture ograničenja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𝑜𝑟𝑡h𝑜</m:t>
                        </m:r>
                      </m:sup>
                    </m:sSub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𝑒𝑞𝑢𝑖𝑙</m:t>
                        </m:r>
                      </m:sup>
                    </m:sSubSup>
                  </m:oMath>
                </a14:m>
                <a:endParaRPr lang="en-HR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791C2-E793-DD22-9CF1-AA10ADC51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53" y="6118058"/>
                <a:ext cx="5071037" cy="540084"/>
              </a:xfrm>
              <a:prstGeom prst="rect">
                <a:avLst/>
              </a:prstGeom>
              <a:blipFill>
                <a:blip r:embed="rId4"/>
                <a:stretch>
                  <a:fillRect l="-2000" b="-22727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13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0427-4BC0-4062-1D05-813308A0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13183"/>
            <a:ext cx="3680885" cy="805069"/>
          </a:xfrm>
        </p:spPr>
        <p:txBody>
          <a:bodyPr/>
          <a:lstStyle/>
          <a:p>
            <a:r>
              <a:rPr lang="en-GB" sz="3600" dirty="0"/>
              <a:t>T</a:t>
            </a:r>
            <a:r>
              <a:rPr lang="en-HR" sz="3600" dirty="0"/>
              <a:t>eorija Inflacije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74EA33E-5D26-F011-B42A-0B4649F53E07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176670"/>
                <a:ext cx="4253854" cy="3927568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Proučava evoluciju svemira u prvim trenutcima nakon njegovog nastanka (Big Bang)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Opisuje naglo eksponencijalno širenje ranog svemira (60ak puta 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HR" sz="2400" dirty="0"/>
                  <a:t> s) 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A74EA33E-5D26-F011-B42A-0B4649F53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176670"/>
                <a:ext cx="4253854" cy="3927568"/>
              </a:xfrm>
              <a:blipFill>
                <a:blip r:embed="rId2"/>
                <a:stretch>
                  <a:fillRect l="-2090" t="-1290" r="-3284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5589289F-2BE6-ACAF-1FA3-083E5A5E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954" y="1918252"/>
            <a:ext cx="6990351" cy="392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5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95C5729-CC97-B74E-A9F5-DA2912D7C2A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982980"/>
                <a:ext cx="10264140" cy="381762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Radimo </a:t>
                </a:r>
                <a:r>
                  <a:rPr lang="en-GB" sz="2400" dirty="0" err="1"/>
                  <a:t>i</a:t>
                </a:r>
                <a:r>
                  <a:rPr lang="en-GB" sz="2400" dirty="0"/>
                  <a:t> </a:t>
                </a:r>
                <a:r>
                  <a:rPr lang="en-HR" sz="2400" dirty="0"/>
                  <a:t>agresivniju analizu u kojoj sve parametre fiksiramo na one vrijednosti izračunate Planck kolaboracijom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Dobivamo: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𝑒𝑞𝑢𝑖</m:t>
                        </m:r>
                      </m:sup>
                    </m:sSubSup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257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0  </m:t>
                        </m:r>
                      </m:sub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bSup>
                    <m:r>
                      <a:rPr lang="hr-HR" sz="24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𝑜𝑟𝑡h𝑜</m:t>
                        </m:r>
                      </m:sup>
                    </m:sSubSup>
                    <m:r>
                      <a:rPr lang="hr-HR" sz="2400" i="1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HR" sz="2400" dirty="0"/>
              </a:p>
              <a:p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Variramo također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𝑡𝑒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parametre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HR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𝑒𝑞𝑢𝑖</m:t>
                          </m:r>
                        </m:sup>
                      </m:sSubSup>
                      <m:r>
                        <a:rPr lang="hr-H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510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0  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r-HR" sz="2400" i="1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𝑜𝑟𝑡h𝑜</m:t>
                          </m:r>
                        </m:sup>
                      </m:sSubSup>
                      <m:r>
                        <a:rPr lang="hr-HR" sz="2400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𝑢𝑧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0.728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−0.037</m:t>
                          </m:r>
                        </m:sub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+0.033</m:t>
                          </m:r>
                        </m:sup>
                      </m:sSubSup>
                    </m:oMath>
                  </m:oMathPara>
                </a14:m>
                <a:endParaRPr lang="hr-HR" sz="2400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𝑒𝑞𝑢𝑖</m:t>
                          </m:r>
                        </m:sup>
                      </m:sSubSup>
                      <m:r>
                        <a:rPr lang="hr-H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1200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0  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r-HR" sz="2400" i="1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𝑁𝐿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𝑜𝑟𝑡h𝑜</m:t>
                          </m:r>
                        </m:sup>
                      </m:sSubSup>
                      <m:r>
                        <a:rPr lang="hr-HR" sz="2400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r-HR" sz="24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hr-HR" sz="2400" i="1">
                          <a:latin typeface="Cambria Math" panose="02040503050406030204" pitchFamily="18" charset="0"/>
                        </a:rPr>
                        <m:t>𝑢𝑧</m:t>
                      </m:r>
                      <m:r>
                        <a:rPr lang="hr-H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r-H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0.83±0.08</m:t>
                      </m:r>
                    </m:oMath>
                  </m:oMathPara>
                </a14:m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95C5729-CC97-B74E-A9F5-DA2912D7C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982980"/>
                <a:ext cx="10264140" cy="3817620"/>
              </a:xfrm>
              <a:blipFill>
                <a:blip r:embed="rId2"/>
                <a:stretch>
                  <a:fillRect l="-865" t="-1325" r="-742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741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D628-9C50-45A1-A844-8E77BC1A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0200"/>
            <a:ext cx="7395210" cy="662940"/>
          </a:xfrm>
        </p:spPr>
        <p:txBody>
          <a:bodyPr>
            <a:normAutofit/>
          </a:bodyPr>
          <a:lstStyle/>
          <a:p>
            <a:r>
              <a:rPr lang="en-HR" sz="3200" dirty="0"/>
              <a:t>U ovoj prezentaciji prošli smo kroz: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51E27-863F-470C-C4E7-A0562CF3B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697480"/>
            <a:ext cx="8115300" cy="31089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400" dirty="0"/>
              <a:t>Osnove jednopoljne inflacije </a:t>
            </a:r>
            <a:r>
              <a:rPr lang="en-GB" sz="2400" dirty="0"/>
              <a:t>i</a:t>
            </a:r>
            <a:r>
              <a:rPr lang="en-HR" sz="2400" dirty="0"/>
              <a:t> zašto nam  je ona bitna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400" dirty="0"/>
              <a:t>Objasnili smo opis nelinearnosti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400" dirty="0"/>
              <a:t>Prošli smo kroz jedan od načina obade linearnog spektra dobivenog iz kozmološkim mjerenja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R" sz="2400" dirty="0"/>
              <a:t>Opisali dobivene rezultate </a:t>
            </a:r>
            <a:r>
              <a:rPr lang="en-GB" sz="2400" dirty="0"/>
              <a:t>i</a:t>
            </a:r>
            <a:r>
              <a:rPr lang="en-HR" sz="2400" dirty="0"/>
              <a:t> ograničenja za nelinearne parametre</a:t>
            </a:r>
          </a:p>
        </p:txBody>
      </p:sp>
    </p:spTree>
    <p:extLst>
      <p:ext uri="{BB962C8B-B14F-4D97-AF65-F5344CB8AC3E}">
        <p14:creationId xmlns:p14="http://schemas.microsoft.com/office/powerpoint/2010/main" val="336071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8059-B65B-BDD0-1D92-16A89AD0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811695"/>
          </a:xfrm>
        </p:spPr>
        <p:txBody>
          <a:bodyPr/>
          <a:lstStyle/>
          <a:p>
            <a:r>
              <a:rPr lang="en-HR" dirty="0"/>
              <a:t>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3F45-D4AB-32F0-E265-9A6115FFD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20078"/>
            <a:ext cx="10131428" cy="41711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err="1"/>
              <a:t>Cabass</a:t>
            </a:r>
            <a:r>
              <a:rPr lang="en-GB" dirty="0"/>
              <a:t> G., Ivanov M.M., </a:t>
            </a:r>
            <a:r>
              <a:rPr lang="en-GB" dirty="0" err="1"/>
              <a:t>Philcox</a:t>
            </a:r>
            <a:r>
              <a:rPr lang="en-GB" dirty="0"/>
              <a:t> O.H.E., Simonović M., </a:t>
            </a:r>
            <a:r>
              <a:rPr lang="en-GB" dirty="0" err="1"/>
              <a:t>Zaldarriaga</a:t>
            </a:r>
            <a:r>
              <a:rPr lang="en-GB" dirty="0"/>
              <a:t> M., 2022, </a:t>
            </a:r>
            <a:r>
              <a:rPr lang="en-GB" dirty="0" err="1"/>
              <a:t>PhRvL</a:t>
            </a:r>
            <a:r>
              <a:rPr lang="en-GB" dirty="0"/>
              <a:t>, 129, 021301. doi:10.1103/PhysRevLett.129.021301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N. </a:t>
            </a:r>
            <a:r>
              <a:rPr lang="en-GB" dirty="0" err="1"/>
              <a:t>Aghanim</a:t>
            </a:r>
            <a:r>
              <a:rPr lang="en-GB" dirty="0"/>
              <a:t> et al. (Planck), (2018), arXiv:1807.06209 [</a:t>
            </a:r>
            <a:r>
              <a:rPr lang="en-GB" dirty="0" err="1"/>
              <a:t>astro-ph.CO</a:t>
            </a:r>
            <a:r>
              <a:rPr lang="en-GB" dirty="0"/>
              <a:t>].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S. </a:t>
            </a:r>
            <a:r>
              <a:rPr lang="en-GB" dirty="0" err="1"/>
              <a:t>Alam</a:t>
            </a:r>
            <a:r>
              <a:rPr lang="en-GB" dirty="0"/>
              <a:t> et al. (BOSS), Mon. Not. Roy. Astron. Soc. 470, 2617 (2017), arXiv:1607.03155 [</a:t>
            </a:r>
            <a:r>
              <a:rPr lang="en-GB" dirty="0" err="1"/>
              <a:t>astro-ph.CO</a:t>
            </a:r>
            <a:r>
              <a:rPr lang="en-GB" dirty="0"/>
              <a:t>].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Michalychforever</a:t>
            </a:r>
            <a:r>
              <a:rPr lang="en-GB" dirty="0"/>
              <a:t>/CLASS-PT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Daniel Baumann, 2012., TASI Lectures on Inflation, arXiv:0907.5424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O. H. E. </a:t>
            </a:r>
            <a:r>
              <a:rPr lang="en-GB" dirty="0" err="1"/>
              <a:t>Philcox</a:t>
            </a:r>
            <a:r>
              <a:rPr lang="en-GB" dirty="0"/>
              <a:t> and M. M. Ivanov, (2021), arXiv:2112.04515 [</a:t>
            </a:r>
            <a:r>
              <a:rPr lang="en-GB" dirty="0" err="1"/>
              <a:t>astro-ph.CO</a:t>
            </a:r>
            <a:r>
              <a:rPr lang="en-GB" dirty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A. </a:t>
            </a:r>
            <a:r>
              <a:rPr lang="en-GB" dirty="0" err="1"/>
              <a:t>Chudaykin</a:t>
            </a:r>
            <a:r>
              <a:rPr lang="en-GB" dirty="0"/>
              <a:t>, M. M. Ivanov, O. H. E. </a:t>
            </a:r>
            <a:r>
              <a:rPr lang="en-GB" dirty="0" err="1"/>
              <a:t>Philcox</a:t>
            </a:r>
            <a:r>
              <a:rPr lang="en-GB" dirty="0"/>
              <a:t>, and M. </a:t>
            </a:r>
            <a:r>
              <a:rPr lang="en-GB" dirty="0" err="1"/>
              <a:t>Simonovi</a:t>
            </a:r>
            <a:r>
              <a:rPr lang="en-GB" dirty="0"/>
              <a:t> </a:t>
            </a:r>
            <a:r>
              <a:rPr lang="en-GB" dirty="0" err="1"/>
              <a:t>ć</a:t>
            </a:r>
            <a:r>
              <a:rPr lang="en-GB" dirty="0"/>
              <a:t>, Phys. Rev. D 102, 063533 (2020), arXiv:2004.10607 [</a:t>
            </a:r>
            <a:r>
              <a:rPr lang="en-GB" dirty="0" err="1"/>
              <a:t>astro-ph.CO</a:t>
            </a:r>
            <a:r>
              <a:rPr lang="en-GB" dirty="0"/>
              <a:t>].  </a:t>
            </a:r>
          </a:p>
          <a:p>
            <a:pPr marL="457200" indent="-457200">
              <a:buFont typeface="+mj-lt"/>
              <a:buAutoNum type="arabicPeriod"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91841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1404-C938-EE87-A69B-4938CBC2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543338"/>
          </a:xfrm>
        </p:spPr>
        <p:txBody>
          <a:bodyPr>
            <a:normAutofit fontScale="90000"/>
          </a:bodyPr>
          <a:lstStyle/>
          <a:p>
            <a:r>
              <a:rPr lang="en-HR" dirty="0"/>
              <a:t>Slike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5394-D99A-4EA5-BA61-6488FB6C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90870"/>
            <a:ext cx="10131428" cy="430033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hlinkClick r:id="rId2"/>
              </a:rPr>
              <a:t>https://scitechdaily.com/the-uneven-universe-cosmic-expansion-and-einsteins-theory-of-general-relativity/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linkClick r:id="rId2"/>
              </a:rPr>
              <a:t>https://www.forbes.com/sites/startswithabang/2017/09/28/is-the-inflationary-universe-a-scientific-theory-not-anymore/?sh=2186f22fb45e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hlinkClick r:id="rId3"/>
              </a:rPr>
              <a:t>https://www.forbes.com/sites/startswithabang/2019/05/11/ask-ethan-how-well-has-cosmic-inflation-been-verified/?sh=69a954f81d07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www.esa.int</a:t>
            </a:r>
            <a:r>
              <a:rPr lang="en-GB" dirty="0"/>
              <a:t>/</a:t>
            </a:r>
            <a:r>
              <a:rPr lang="en-GB" dirty="0" err="1"/>
              <a:t>ESA_Multimedia</a:t>
            </a:r>
            <a:r>
              <a:rPr lang="en-GB" dirty="0"/>
              <a:t>/Images/2013/03/</a:t>
            </a:r>
            <a:r>
              <a:rPr lang="en-GB" dirty="0" err="1"/>
              <a:t>Planck_CMB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https://</a:t>
            </a:r>
            <a:r>
              <a:rPr lang="en-GB" dirty="0" err="1"/>
              <a:t>www.researchgate.net</a:t>
            </a:r>
            <a:r>
              <a:rPr lang="en-GB" dirty="0"/>
              <a:t>/figure/The-temperature-fluctuations-in-the-Cosmic-Microwave-Background-detected-by-the-Planck_fig2_309730463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9608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0EAA-D696-FFB0-60BF-B1E80BF9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516835"/>
          </a:xfrm>
        </p:spPr>
        <p:txBody>
          <a:bodyPr>
            <a:noAutofit/>
          </a:bodyPr>
          <a:lstStyle/>
          <a:p>
            <a:r>
              <a:rPr lang="en-HR" sz="3200" dirty="0"/>
              <a:t>Zašto nam je inflacija bitna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689A7-81AE-3E97-9BD7-6F9CC9995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56183"/>
            <a:ext cx="6164651" cy="35582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</a:t>
            </a:r>
            <a:r>
              <a:rPr lang="en-HR" sz="2400" dirty="0"/>
              <a:t>ješava pitanja ravnosti svemira (eng: </a:t>
            </a:r>
            <a:r>
              <a:rPr lang="en-HR" sz="2400" i="1" dirty="0"/>
              <a:t>Flatness problem</a:t>
            </a:r>
            <a:r>
              <a:rPr lang="en-HR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R" sz="2400" dirty="0"/>
              <a:t>Opisuje zašto je svemir homogen, tj. </a:t>
            </a:r>
            <a:r>
              <a:rPr lang="en-GB" sz="2400" dirty="0"/>
              <a:t>z</a:t>
            </a:r>
            <a:r>
              <a:rPr lang="en-HR" sz="2400" dirty="0"/>
              <a:t>ašto daleki djelovi svemira djeluju naizgled povezani (eng: </a:t>
            </a:r>
            <a:r>
              <a:rPr lang="en-HR" sz="2400" i="1" dirty="0"/>
              <a:t>Horizon problem</a:t>
            </a:r>
            <a:r>
              <a:rPr lang="en-HR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R" sz="2400" dirty="0"/>
              <a:t>Pomaže u modeliranju nastanka prvih galaksija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3C66-8193-96E2-612D-B0C9AF67F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889" y="1"/>
            <a:ext cx="5501110" cy="2982482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5F49336-3258-B17A-EAC3-845B8766D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89" y="2982482"/>
            <a:ext cx="5501110" cy="3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054A-01F3-6514-4552-2CD4F0CE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536713"/>
          </a:xfrm>
        </p:spPr>
        <p:txBody>
          <a:bodyPr>
            <a:noAutofit/>
          </a:bodyPr>
          <a:lstStyle/>
          <a:p>
            <a:r>
              <a:rPr lang="en-GB" sz="3200" dirty="0"/>
              <a:t>J</a:t>
            </a:r>
            <a:r>
              <a:rPr lang="en-HR" sz="3200" dirty="0"/>
              <a:t>ednopoljna inflacija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B3058F4-50B2-066B-9702-E710F4A889E5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1" y="2375452"/>
                <a:ext cx="5643094" cy="354528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Opisuje dinamiku svemira uz pomoć jednog skalarnog polja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HR" sz="2400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HR" sz="2400" dirty="0"/>
              </a:p>
              <a:p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Ovisno o početnoj fluktuaciji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𝛿𝜙</m:t>
                    </m:r>
                  </m:oMath>
                </a14:m>
                <a:r>
                  <a:rPr lang="en-HR" sz="2400" dirty="0"/>
                  <a:t>, možemo dobiti različite ishode inflacije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B3058F4-50B2-066B-9702-E710F4A88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1" y="2375452"/>
                <a:ext cx="5643094" cy="3545288"/>
              </a:xfrm>
              <a:blipFill>
                <a:blip r:embed="rId2"/>
                <a:stretch>
                  <a:fillRect l="-1573" t="-1429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95897FEC-F238-37DF-4656-1BAAFB972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48" y="1600200"/>
            <a:ext cx="5794452" cy="411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94F3FB-BC48-C402-42C4-6ABD7B73943B}"/>
              </a:ext>
            </a:extLst>
          </p:cNvPr>
          <p:cNvSpPr txBox="1"/>
          <p:nvPr/>
        </p:nvSpPr>
        <p:spPr>
          <a:xfrm>
            <a:off x="6629400" y="5920740"/>
            <a:ext cx="533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Potencijal jednopoljne inflacije - </a:t>
            </a:r>
            <a:r>
              <a:rPr lang="en-GB" sz="1800" dirty="0">
                <a:effectLst/>
                <a:latin typeface="LMRoman9"/>
              </a:rPr>
              <a:t> Daniel Baumann, 2012., TASI Lectures on Inflation, arXiv:0907.5424 </a:t>
            </a:r>
            <a:endParaRPr lang="en-GB" dirty="0">
              <a:effectLst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332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872E-19AE-DC8A-40C6-7939502A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6164653" cy="548640"/>
          </a:xfrm>
        </p:spPr>
        <p:txBody>
          <a:bodyPr>
            <a:normAutofit fontScale="90000"/>
          </a:bodyPr>
          <a:lstStyle/>
          <a:p>
            <a:r>
              <a:rPr lang="en-HR" sz="3200" dirty="0"/>
              <a:t>Klasične kozmološke perturbacije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C747D42-7116-9ABC-6286-3499EFC2F3EE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1931670"/>
                <a:ext cx="11372850" cy="401193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Kao što smo vidjeli, tijek inflacije uveliko ovisi o početnim uvjetima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𝛿𝜙</m:t>
                    </m:r>
                  </m:oMath>
                </a14:m>
                <a:r>
                  <a:rPr lang="en-HR" sz="2400" dirty="0"/>
                  <a:t> te zbog toga dolazi do relativnih fluktuacija u gustoći materije:	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𝛿𝜌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Ove fluktuacije jako ovise o baždarenju: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𝛿𝜌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𝛿𝜌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acc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Stoga definiramo baždarno invarijantne veličine:</a:t>
                </a:r>
              </a:p>
              <a:p>
                <a:r>
                  <a:rPr lang="hr-HR" sz="2400" b="0" dirty="0"/>
                  <a:t>						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acc>
                          <m:accPr>
                            <m:chr m:val="̇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̅"/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</m:acc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𝛿𝜌</m:t>
                    </m:r>
                  </m:oMath>
                </a14:m>
                <a:r>
                  <a:rPr lang="en-HR" sz="2400" dirty="0"/>
                  <a:t>		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C747D42-7116-9ABC-6286-3499EFC2F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1931670"/>
                <a:ext cx="11372850" cy="4011930"/>
              </a:xfrm>
              <a:blipFill>
                <a:blip r:embed="rId2"/>
                <a:stretch>
                  <a:fillRect l="-781" t="-946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6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62ADE67-DB71-700B-D7AD-207CD3CBD9E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1005840"/>
                <a:ext cx="11041380" cy="557784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Sada gledamo prosjek ansambla perturbacija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HR" sz="2400" dirty="0"/>
                  <a:t>, pomoću Fourierovog transformata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Prosjek je tada dan:	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 =</m:t>
                    </m:r>
                    <m:nary>
                      <m:naryPr>
                        <m:subHide m:val="on"/>
                        <m:supHide m:val="on"/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hr-H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hr-HR" sz="2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hr-HR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2400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p>
                                    <m:r>
                                      <a:rPr lang="hr-HR" sz="2400" b="1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hr-HR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∫</m:t>
                        </m:r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r-HR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hr-HR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p>
                        </m:sSup>
                      </m:e>
                    </m:nary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r-HR" sz="2400" b="0" dirty="0"/>
              </a:p>
              <a:p>
                <a:r>
                  <a:rPr lang="en-HR" sz="2400" dirty="0"/>
                  <a:t>										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HR" sz="2400" dirty="0"/>
                  <a:t> </a:t>
                </a:r>
              </a:p>
              <a:p>
                <a:r>
                  <a:rPr lang="en-HR" sz="2400" dirty="0"/>
                  <a:t> gdje smo definirali korelacijsku funkciju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Ona je povezana sa spektrom snage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U konačnici dobivamo vrlo bitnu relaciju: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lang="hr-H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hr-HR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hr-HR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hr-H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hr-HR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d>
                        <m:dPr>
                          <m:ctrlPr>
                            <a:rPr lang="hr-HR" sz="24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</m:oMath>
                  </m:oMathPara>
                </a14:m>
                <a:endParaRPr lang="en-HR" sz="2400" dirty="0"/>
              </a:p>
              <a:p>
                <a:endParaRPr lang="en-HR" sz="2400" dirty="0"/>
              </a:p>
              <a:p>
                <a:endParaRPr lang="en-HR" sz="2400" b="1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62ADE67-DB71-700B-D7AD-207CD3CBD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1005840"/>
                <a:ext cx="11041380" cy="5577840"/>
              </a:xfrm>
              <a:blipFill>
                <a:blip r:embed="rId2"/>
                <a:stretch>
                  <a:fillRect l="-920" t="-682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34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CD46572-28ED-DF18-15C9-C63BE36B55AF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1257300"/>
                <a:ext cx="5499100" cy="5074920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Sličan primjer možemo vidjeti mjereći kozmičko pozadinsko zračenje (CMB):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hr-HR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H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Sup>
                            <m:sSub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&gt; = </m:t>
                          </m:r>
                          <m:f>
                            <m:f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bSup>
                            <m:sSub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hr-HR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𝑇𝑙</m:t>
                              </m:r>
                            </m:sub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HR" sz="2400" dirty="0"/>
              </a:p>
              <a:p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Na sličan način mjerimo </a:t>
                </a:r>
                <a:r>
                  <a:rPr lang="en-GB" sz="2400" dirty="0" err="1"/>
                  <a:t>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spektar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snage</a:t>
                </a:r>
                <a:r>
                  <a:rPr lang="en-GB" sz="2400" dirty="0"/>
                  <a:t> koji </a:t>
                </a:r>
                <a:r>
                  <a:rPr lang="en-GB" sz="2400" dirty="0" err="1"/>
                  <a:t>dolazi</a:t>
                </a:r>
                <a:r>
                  <a:rPr lang="en-GB" sz="2400" dirty="0"/>
                  <a:t> od </a:t>
                </a:r>
                <a:r>
                  <a:rPr lang="en-GB" sz="2400" dirty="0" err="1"/>
                  <a:t>galaktičke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materije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samo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što</a:t>
                </a:r>
                <a:r>
                  <a:rPr lang="en-GB" sz="2400" dirty="0"/>
                  <a:t> u </a:t>
                </a:r>
                <a:r>
                  <a:rPr lang="en-GB" sz="2400" dirty="0" err="1"/>
                  <a:t>našem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slučaju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umjesto</a:t>
                </a:r>
                <a:r>
                  <a:rPr lang="en-GB" sz="2400" dirty="0"/>
                  <a:t> po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HR" sz="2400" dirty="0"/>
                  <a:t> rastavljamo po Legendreovim polinomima: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CD46572-28ED-DF18-15C9-C63BE36B5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1257300"/>
                <a:ext cx="5499100" cy="5074920"/>
              </a:xfrm>
              <a:blipFill>
                <a:blip r:embed="rId2"/>
                <a:stretch>
                  <a:fillRect l="-1613" t="-7481" r="-922" b="-25187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233A238-4D93-727D-0334-35F9AB0A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690" y="11431"/>
            <a:ext cx="5931875" cy="2891789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C0D8F0C-3502-51EC-BD5E-22D77CE20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690" y="2983230"/>
            <a:ext cx="5876310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08F394-C82B-F695-42DE-7465283B115E}"/>
              </a:ext>
            </a:extLst>
          </p:cNvPr>
          <p:cNvSpPr txBox="1"/>
          <p:nvPr/>
        </p:nvSpPr>
        <p:spPr>
          <a:xfrm>
            <a:off x="6184901" y="6492240"/>
            <a:ext cx="6062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</a:t>
            </a:r>
            <a:r>
              <a:rPr lang="en-HR" sz="1400" dirty="0"/>
              <a:t>reuzeto sa: </a:t>
            </a:r>
            <a:r>
              <a:rPr lang="en-GB" sz="1400" dirty="0"/>
              <a:t>https://</a:t>
            </a:r>
            <a:r>
              <a:rPr lang="en-GB" sz="1400" dirty="0" err="1"/>
              <a:t>www.esa.int</a:t>
            </a:r>
            <a:r>
              <a:rPr lang="en-GB" sz="1400" dirty="0"/>
              <a:t>/</a:t>
            </a:r>
            <a:r>
              <a:rPr lang="en-GB" sz="1400" dirty="0" err="1"/>
              <a:t>ESA_Multimedia</a:t>
            </a:r>
            <a:r>
              <a:rPr lang="en-GB" sz="1400" dirty="0"/>
              <a:t>/Images/2013/03/</a:t>
            </a:r>
            <a:r>
              <a:rPr lang="en-GB" sz="1400" dirty="0" err="1"/>
              <a:t>Planck_CMB</a:t>
            </a:r>
            <a:endParaRPr lang="en-GB" sz="1400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92487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2605-1FC0-1F0B-6D71-0D670876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60070"/>
            <a:ext cx="5299711" cy="1565910"/>
          </a:xfrm>
        </p:spPr>
        <p:txBody>
          <a:bodyPr>
            <a:normAutofit/>
          </a:bodyPr>
          <a:lstStyle/>
          <a:p>
            <a:r>
              <a:rPr lang="en-GB" sz="3200" dirty="0"/>
              <a:t>N</a:t>
            </a:r>
            <a:r>
              <a:rPr lang="en-HR" sz="3200" dirty="0"/>
              <a:t>elinearnosti prilikom proučavanja galaktičkih struktura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D2A74-53D9-70EC-0903-AE2C4C965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354580"/>
            <a:ext cx="5299710" cy="24460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R" sz="2400" dirty="0"/>
              <a:t>Kao što smo već </a:t>
            </a:r>
            <a:r>
              <a:rPr lang="en-GB" sz="2400" dirty="0"/>
              <a:t>i</a:t>
            </a:r>
            <a:r>
              <a:rPr lang="en-HR" sz="2400" dirty="0"/>
              <a:t> ranije napomenuli, kozmološke perturbacije stvaraju nejednolikost u distribuciji materije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R" sz="2400" dirty="0"/>
              <a:t>Ta početna zgušnjenja mogu poslužiti kao jezgre iz kojih su nastale prve galaksije</a:t>
            </a: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A17C62BC-BEEA-5EB3-2076-D52C41D39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3025"/>
            <a:ext cx="6091344" cy="41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7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9FD-11EA-4FDE-761A-73B6F282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2950"/>
            <a:ext cx="6164653" cy="960120"/>
          </a:xfrm>
        </p:spPr>
        <p:txBody>
          <a:bodyPr>
            <a:normAutofit/>
          </a:bodyPr>
          <a:lstStyle/>
          <a:p>
            <a:r>
              <a:rPr lang="en-HR" sz="3200" dirty="0"/>
              <a:t>Nelinearnosti perturbacija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0A7052-C6BB-5355-F232-1539C1F4F1A8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2286000"/>
                <a:ext cx="10824210" cy="405765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Velika je vjerojatnost da kozmička inflacija nije bio savršeno linearan proces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Negausijanosti modeliramo pomoću nelinearnih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</m:oMath>
                </a14:m>
                <a:r>
                  <a:rPr lang="en-HR" sz="2400" dirty="0"/>
                  <a:t>:</a:t>
                </a:r>
              </a:p>
              <a:p>
                <a:r>
                  <a:rPr lang="en-HR" sz="2400" dirty="0"/>
                  <a:t>		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r-H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  <m:d>
                      <m:dPr>
                        <m:ctrlPr>
                          <a:rPr lang="hr-H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Sup>
                      <m:sSub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𝑙𝑜𝑐𝑎𝑙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− &lt;</m:t>
                        </m:r>
                        <m:sSubSup>
                          <m:sSub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</m:oMath>
                </a14:m>
                <a:endParaRPr lang="en-HR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HR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HR" sz="2400" dirty="0"/>
                  <a:t>Također definiramo </a:t>
                </a:r>
                <a:r>
                  <a:rPr lang="en-GB" sz="2400" dirty="0" err="1"/>
                  <a:t>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bispektar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HR" sz="2400" dirty="0"/>
                  <a:t> pomoću trokorelacijske funkcije: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lang="hr-H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r-HR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r-H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r-HR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r-HR" sz="2400" b="0" dirty="0"/>
              </a:p>
              <a:p>
                <a:r>
                  <a:rPr lang="en-GB" sz="2400" dirty="0"/>
                  <a:t>k</a:t>
                </a:r>
                <a:r>
                  <a:rPr lang="en-HR" sz="2400" dirty="0"/>
                  <a:t>oji je u najnižoj aproksimaciji dan sa:</a:t>
                </a:r>
              </a:p>
              <a:p>
                <a:r>
                  <a:rPr lang="en-HR" sz="2400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1)]</m:t>
                    </m:r>
                  </m:oMath>
                </a14:m>
                <a:endParaRPr lang="en-HR" sz="24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0A7052-C6BB-5355-F232-1539C1F4F1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2286000"/>
                <a:ext cx="10824210" cy="4057650"/>
              </a:xfrm>
              <a:blipFill>
                <a:blip r:embed="rId2"/>
                <a:stretch>
                  <a:fillRect l="-938" t="-1875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020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4783</TotalTime>
  <Words>1496</Words>
  <Application>Microsoft Macintosh PowerPoint</Application>
  <PresentationFormat>Widescreen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LMRoman9</vt:lpstr>
      <vt:lpstr>Celestial</vt:lpstr>
      <vt:lpstr> Jednopoljna inflacija i računanje ograničenja pomoću BOSS galaktičkog pregleda</vt:lpstr>
      <vt:lpstr>Teorija Inflacije</vt:lpstr>
      <vt:lpstr>Zašto nam je inflacija bitna ?</vt:lpstr>
      <vt:lpstr>Jednopoljna inflacija</vt:lpstr>
      <vt:lpstr>Klasične kozmološke perturbacije</vt:lpstr>
      <vt:lpstr>PowerPoint Presentation</vt:lpstr>
      <vt:lpstr>PowerPoint Presentation</vt:lpstr>
      <vt:lpstr>Nelinearnosti prilikom proučavanja galaktičkih struktura</vt:lpstr>
      <vt:lpstr>Nelinearnosti perturbacija</vt:lpstr>
      <vt:lpstr>PowerPoint Presentation</vt:lpstr>
      <vt:lpstr>Efektivna teorija polja</vt:lpstr>
      <vt:lpstr>PowerPoint Presentation</vt:lpstr>
      <vt:lpstr>PowerPoint Presentation</vt:lpstr>
      <vt:lpstr>BOSS galaktički pregled</vt:lpstr>
      <vt:lpstr>Analiza</vt:lpstr>
      <vt:lpstr>PowerPoint Presentation</vt:lpstr>
      <vt:lpstr>Rezultati:   Spektar snage</vt:lpstr>
      <vt:lpstr>Nelinearni parametri</vt:lpstr>
      <vt:lpstr>PowerPoint Presentation</vt:lpstr>
      <vt:lpstr>PowerPoint Presentation</vt:lpstr>
      <vt:lpstr>U ovoj prezentaciji prošli smo kroz:</vt:lpstr>
      <vt:lpstr>Reference</vt:lpstr>
      <vt:lpstr>Slike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Jednopoljna inflacija i računanje ograničenja pomoću BOSS galaktičkog pregleda</dc:title>
  <dc:creator>Ivan Sladoljev</dc:creator>
  <cp:lastModifiedBy>Ivan Sladoljev</cp:lastModifiedBy>
  <cp:revision>7</cp:revision>
  <dcterms:created xsi:type="dcterms:W3CDTF">2023-01-23T14:33:30Z</dcterms:created>
  <dcterms:modified xsi:type="dcterms:W3CDTF">2023-01-26T22:16:39Z</dcterms:modified>
</cp:coreProperties>
</file>