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9"/>
  </p:notesMasterIdLst>
  <p:sldIdLst>
    <p:sldId id="256" r:id="rId2"/>
    <p:sldId id="271" r:id="rId3"/>
    <p:sldId id="257" r:id="rId4"/>
    <p:sldId id="258" r:id="rId5"/>
    <p:sldId id="262" r:id="rId6"/>
    <p:sldId id="377" r:id="rId7"/>
    <p:sldId id="378" r:id="rId8"/>
    <p:sldId id="282" r:id="rId9"/>
    <p:sldId id="283" r:id="rId10"/>
    <p:sldId id="284" r:id="rId11"/>
    <p:sldId id="379" r:id="rId12"/>
    <p:sldId id="382" r:id="rId13"/>
    <p:sldId id="287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2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5" r:id="rId35"/>
    <p:sldId id="406" r:id="rId36"/>
    <p:sldId id="407" r:id="rId37"/>
    <p:sldId id="408" r:id="rId38"/>
  </p:sldIdLst>
  <p:sldSz cx="9144000" cy="6858000" type="screen4x3"/>
  <p:notesSz cx="6834188" cy="9979025"/>
  <p:defaultTextStyle>
    <a:defPPr>
      <a:defRPr lang="sr-Cyrl-C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0066CC"/>
    <a:srgbClr val="5D8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444" autoAdjust="0"/>
    <p:restoredTop sz="94660"/>
  </p:normalViewPr>
  <p:slideViewPr>
    <p:cSldViewPr>
      <p:cViewPr>
        <p:scale>
          <a:sx n="90" d="100"/>
          <a:sy n="90" d="100"/>
        </p:scale>
        <p:origin x="-32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7593369-5A16-49F9-9A1F-5FC3CD8B8B09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93EE47-8280-42D6-8192-77E3F59D4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79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8F096B-DAC3-4910-8873-6A5E8EA420E2}" type="slidenum">
              <a:rPr lang="en-US" sz="1200" smtClean="0"/>
              <a:pPr eaLnBrk="1" hangingPunct="1"/>
              <a:t>1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2DFAA-0254-4C60-963A-89502D73728C}" type="slidenum">
              <a:rPr lang="en-US" sz="1200" smtClean="0"/>
              <a:pPr eaLnBrk="1" hangingPunct="1"/>
              <a:t>16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2DFAA-0254-4C60-963A-89502D73728C}" type="slidenum">
              <a:rPr lang="en-US" sz="1200" smtClean="0"/>
              <a:pPr eaLnBrk="1" hangingPunct="1"/>
              <a:t>17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2DFAA-0254-4C60-963A-89502D73728C}" type="slidenum">
              <a:rPr lang="en-US" sz="1200" smtClean="0"/>
              <a:pPr eaLnBrk="1" hangingPunct="1"/>
              <a:t>18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2DFAA-0254-4C60-963A-89502D73728C}" type="slidenum">
              <a:rPr lang="en-US" sz="1200" smtClean="0"/>
              <a:pPr eaLnBrk="1" hangingPunct="1"/>
              <a:t>19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2DFAA-0254-4C60-963A-89502D73728C}" type="slidenum">
              <a:rPr lang="en-US" sz="1200" smtClean="0"/>
              <a:pPr eaLnBrk="1" hangingPunct="1"/>
              <a:t>20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2DFAA-0254-4C60-963A-89502D73728C}" type="slidenum">
              <a:rPr lang="en-US" sz="1200" smtClean="0"/>
              <a:pPr eaLnBrk="1" hangingPunct="1"/>
              <a:t>21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2DFAA-0254-4C60-963A-89502D73728C}" type="slidenum">
              <a:rPr lang="en-US" sz="1200" smtClean="0"/>
              <a:pPr eaLnBrk="1" hangingPunct="1"/>
              <a:t>22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2DFAA-0254-4C60-963A-89502D73728C}" type="slidenum">
              <a:rPr lang="en-US" sz="1200" smtClean="0"/>
              <a:pPr eaLnBrk="1" hangingPunct="1"/>
              <a:t>23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EF68C4-83A7-4969-8E51-ED2BEB969BB4}" type="slidenum">
              <a:rPr lang="en-US" sz="1200" smtClean="0"/>
              <a:pPr eaLnBrk="1" hangingPunct="1"/>
              <a:t>24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3EE47-8280-42D6-8192-77E3F59D43D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E44F47-F579-4ACB-8680-061A63ABFC0A}" type="slidenum">
              <a:rPr lang="en-US" sz="1200" smtClean="0"/>
              <a:pPr eaLnBrk="1" hangingPunct="1"/>
              <a:t>2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sr-Latn-BA" sz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12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Slika 6</a:t>
                </a:r>
                <a:r>
                  <a:rPr lang="sr-Latn-BA" sz="1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.-</a:t>
                </a:r>
                <a:r>
                  <a:rPr lang="sr-Latn-BA" sz="1200" baseline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1200" i="1" baseline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Cmp</a:t>
                </a:r>
                <a:r>
                  <a:rPr lang="vi-VN" sz="1200" baseline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 kao funkcija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200" i="1" baseline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1200" b="0" i="1" baseline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1200" b="0" i="1" baseline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cs typeface="Times New Roman" pitchFamily="18" charset="0"/>
                          </a:rPr>
                          <m:t>110</m:t>
                        </m:r>
                      </m:sub>
                    </m:sSub>
                  </m:oMath>
                </a14:m>
                <a:r>
                  <a:rPr lang="sr-Latn-BA" sz="1200" baseline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1200" baseline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za redovite nizove, pri čemu je </a:t>
                </a:r>
                <a:r>
                  <a:rPr lang="el-GR" sz="1200" baseline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β=8112,γ=0,008. </a:t>
                </a:r>
                <a:r>
                  <a:rPr lang="vi-VN" sz="1200" baseline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Vertikalna crvena linija pokazuje pravu vrijednost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200" i="1" baseline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1200" b="0" i="1" baseline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1200" b="0" i="1" baseline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cs typeface="Times New Roman" pitchFamily="18" charset="0"/>
                          </a:rPr>
                          <m:t>110</m:t>
                        </m:r>
                      </m:sub>
                    </m:sSub>
                  </m:oMath>
                </a14:m>
                <a:r>
                  <a:rPr lang="vi-VN" sz="1200" baseline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. Minimumi su oštri i duboki. Predviđanje je točno. Preciznost se može povećavati skraćivanjem koraka na horizontalnoj osi.</a:t>
                </a:r>
                <a:endParaRPr lang="sr-Latn-BA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sr-Latn-BA" sz="1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12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Slika 6</a:t>
                </a:r>
                <a:r>
                  <a:rPr lang="sr-Latn-BA" sz="12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.-</a:t>
                </a:r>
                <a:r>
                  <a:rPr lang="sr-Latn-BA" sz="1200" baseline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1200" i="1" baseline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Cmp</a:t>
                </a:r>
                <a:r>
                  <a:rPr lang="vi-VN" sz="1200" baseline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 kao funkcija </a:t>
                </a:r>
                <a:r>
                  <a:rPr lang="sr-Latn-BA" sz="1200" b="0" i="0" baseline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 Math"/>
                    <a:cs typeface="Times New Roman" pitchFamily="18" charset="0"/>
                  </a:rPr>
                  <a:t>𝐴</a:t>
                </a:r>
                <a:r>
                  <a:rPr lang="vi-VN" sz="1200" b="0" i="0" baseline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 Math"/>
                    <a:cs typeface="Times New Roman" pitchFamily="18" charset="0"/>
                  </a:rPr>
                  <a:t>_</a:t>
                </a:r>
                <a:r>
                  <a:rPr lang="sr-Latn-BA" sz="1200" b="0" i="0" baseline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 Math"/>
                    <a:cs typeface="Times New Roman" pitchFamily="18" charset="0"/>
                  </a:rPr>
                  <a:t>110</a:t>
                </a:r>
                <a:r>
                  <a:rPr lang="sr-Latn-BA" sz="1200" baseline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1200" baseline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za redovite nizove, pri čemu je </a:t>
                </a:r>
                <a:r>
                  <a:rPr lang="el-GR" sz="1200" baseline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β=8112,γ=0,008. </a:t>
                </a:r>
                <a:r>
                  <a:rPr lang="vi-VN" sz="1200" baseline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Vertikalna crvena linija pokazuje pravu vrijednost </a:t>
                </a:r>
                <a:r>
                  <a:rPr lang="sr-Latn-BA" sz="1200" b="0" i="0" baseline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 Math"/>
                    <a:cs typeface="Times New Roman" pitchFamily="18" charset="0"/>
                  </a:rPr>
                  <a:t>𝐴</a:t>
                </a:r>
                <a:r>
                  <a:rPr lang="vi-VN" sz="1200" b="0" i="0" baseline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 Math"/>
                    <a:cs typeface="Times New Roman" pitchFamily="18" charset="0"/>
                  </a:rPr>
                  <a:t>_</a:t>
                </a:r>
                <a:r>
                  <a:rPr lang="sr-Latn-BA" sz="1200" b="0" i="0" baseline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 Math"/>
                    <a:cs typeface="Times New Roman" pitchFamily="18" charset="0"/>
                  </a:rPr>
                  <a:t>110</a:t>
                </a:r>
                <a:r>
                  <a:rPr lang="vi-VN" sz="1200" baseline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. Minimumi su oštri i duboki. Predviđanje je točno. Preciznost se može povećavati skraćivanjem koraka na horizontalnoj osi.</a:t>
                </a:r>
                <a:endParaRPr lang="sr-Latn-BA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3EE47-8280-42D6-8192-77E3F59D43D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5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vi-VN" sz="1600" b="1" dirty="0" smtClean="0">
                    <a:latin typeface="Times New Roman" pitchFamily="18" charset="0"/>
                    <a:cs typeface="Times New Roman" pitchFamily="18" charset="0"/>
                  </a:rPr>
                  <a:t>Slika </a:t>
                </a:r>
                <a:r>
                  <a:rPr lang="sr-Latn-BA" sz="1600" b="1" dirty="0" smtClean="0"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vi-VN" sz="16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1600" b="0" dirty="0" smtClean="0"/>
                  <a:t>-</a:t>
                </a:r>
                <a:r>
                  <a:rPr lang="vi-VN" sz="1600" b="0" i="1" dirty="0" smtClean="0">
                    <a:latin typeface="Times New Roman" pitchFamily="18" charset="0"/>
                    <a:cs typeface="Times New Roman" pitchFamily="18" charset="0"/>
                  </a:rPr>
                  <a:t>Cmp</a:t>
                </a:r>
                <a:r>
                  <a:rPr lang="vi-VN" sz="1600" b="0" dirty="0" smtClean="0">
                    <a:latin typeface="Times New Roman" pitchFamily="18" charset="0"/>
                    <a:cs typeface="Times New Roman" pitchFamily="18" charset="0"/>
                  </a:rPr>
                  <a:t> kao funkcija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16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1600" b="0" i="1" smtClean="0">
                            <a:latin typeface="Cambria Math"/>
                            <a:cs typeface="Times New Roman" pitchFamily="18" charset="0"/>
                          </a:rPr>
                          <m:t>110</m:t>
                        </m:r>
                      </m:sub>
                    </m:sSub>
                  </m:oMath>
                </a14:m>
                <a:r>
                  <a:rPr lang="vi-VN" sz="1600" b="0" dirty="0" smtClean="0">
                    <a:latin typeface="Times New Roman" pitchFamily="18" charset="0"/>
                    <a:cs typeface="Times New Roman" pitchFamily="18" charset="0"/>
                  </a:rPr>
                  <a:t> za kaotične oscilacije, pri čemu je </a:t>
                </a:r>
                <a:r>
                  <a:rPr lang="el-GR" sz="1600" b="0" dirty="0" smtClean="0">
                    <a:latin typeface="Times New Roman" pitchFamily="18" charset="0"/>
                    <a:cs typeface="Times New Roman" pitchFamily="18" charset="0"/>
                  </a:rPr>
                  <a:t>β=6000,γ=0,005. </a:t>
                </a:r>
                <a:r>
                  <a:rPr lang="vi-VN" sz="1600" b="0" dirty="0" smtClean="0">
                    <a:latin typeface="Times New Roman" pitchFamily="18" charset="0"/>
                    <a:cs typeface="Times New Roman" pitchFamily="18" charset="0"/>
                  </a:rPr>
                  <a:t>Predviđanje je približno točno.  U slučaju kada je pomak jednak 5 </a:t>
                </a:r>
                <a:r>
                  <a:rPr lang="sr-Latn-BA" sz="1600" b="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sr-Latn-BA" sz="1600" b="0" baseline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1600" b="0" dirty="0" smtClean="0">
                    <a:latin typeface="Times New Roman" pitchFamily="18" charset="0"/>
                    <a:cs typeface="Times New Roman" pitchFamily="18" charset="0"/>
                  </a:rPr>
                  <a:t>minimum je posebno širok i plitak i tada je potrebno veliko odstupanje od principa minimalne složenosti.</a:t>
                </a:r>
                <a:endParaRPr lang="sr-Latn-BA" sz="16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vi-VN" sz="1600" b="1" dirty="0" smtClean="0">
                    <a:latin typeface="Times New Roman" pitchFamily="18" charset="0"/>
                    <a:cs typeface="Times New Roman" pitchFamily="18" charset="0"/>
                  </a:rPr>
                  <a:t>Slika </a:t>
                </a:r>
                <a:r>
                  <a:rPr lang="sr-Latn-BA" sz="1600" b="1" dirty="0" smtClean="0"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vi-VN" sz="16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1600" b="0" dirty="0" smtClean="0"/>
                  <a:t>-</a:t>
                </a:r>
                <a:r>
                  <a:rPr lang="vi-VN" sz="1600" b="0" i="1" dirty="0" smtClean="0">
                    <a:latin typeface="Times New Roman" pitchFamily="18" charset="0"/>
                    <a:cs typeface="Times New Roman" pitchFamily="18" charset="0"/>
                  </a:rPr>
                  <a:t>Cmp</a:t>
                </a:r>
                <a:r>
                  <a:rPr lang="vi-VN" sz="1600" b="0" dirty="0" smtClean="0">
                    <a:latin typeface="Times New Roman" pitchFamily="18" charset="0"/>
                    <a:cs typeface="Times New Roman" pitchFamily="18" charset="0"/>
                  </a:rPr>
                  <a:t> kao funkcija </a:t>
                </a:r>
                <a:r>
                  <a:rPr lang="sr-Latn-BA" sz="1600" b="0" i="0" smtClean="0">
                    <a:latin typeface="Cambria Math"/>
                    <a:cs typeface="Times New Roman" pitchFamily="18" charset="0"/>
                  </a:rPr>
                  <a:t>𝐴</a:t>
                </a:r>
                <a:r>
                  <a:rPr lang="vi-VN" sz="1600" b="0" i="0" smtClean="0">
                    <a:latin typeface="Cambria Math"/>
                    <a:cs typeface="Times New Roman" pitchFamily="18" charset="0"/>
                  </a:rPr>
                  <a:t>_</a:t>
                </a:r>
                <a:r>
                  <a:rPr lang="sr-Latn-BA" sz="1600" b="0" i="0" smtClean="0">
                    <a:latin typeface="Cambria Math"/>
                    <a:cs typeface="Times New Roman" pitchFamily="18" charset="0"/>
                  </a:rPr>
                  <a:t>110</a:t>
                </a:r>
                <a:r>
                  <a:rPr lang="vi-VN" sz="1600" b="0" dirty="0" smtClean="0">
                    <a:latin typeface="Times New Roman" pitchFamily="18" charset="0"/>
                    <a:cs typeface="Times New Roman" pitchFamily="18" charset="0"/>
                  </a:rPr>
                  <a:t> za kaotične oscilacije, pri čemu je </a:t>
                </a:r>
                <a:r>
                  <a:rPr lang="el-GR" sz="1600" b="0" dirty="0" smtClean="0">
                    <a:latin typeface="Times New Roman" pitchFamily="18" charset="0"/>
                    <a:cs typeface="Times New Roman" pitchFamily="18" charset="0"/>
                  </a:rPr>
                  <a:t>β=6000,γ=0,005. </a:t>
                </a:r>
                <a:r>
                  <a:rPr lang="vi-VN" sz="1600" b="0" dirty="0" smtClean="0">
                    <a:latin typeface="Times New Roman" pitchFamily="18" charset="0"/>
                    <a:cs typeface="Times New Roman" pitchFamily="18" charset="0"/>
                  </a:rPr>
                  <a:t>Predviđanje je približno točno.  U slučaju kada je pomak jednak 5 </a:t>
                </a:r>
                <a:r>
                  <a:rPr lang="sr-Latn-BA" sz="1600" b="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sr-Latn-BA" sz="1600" b="0" baseline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1600" b="0" dirty="0" smtClean="0">
                    <a:latin typeface="Times New Roman" pitchFamily="18" charset="0"/>
                    <a:cs typeface="Times New Roman" pitchFamily="18" charset="0"/>
                  </a:rPr>
                  <a:t>minimum je posebno širok i plitak i tada je potrebno veliko odstupanje od principa minimalne složenosti.</a:t>
                </a:r>
                <a:endParaRPr lang="sr-Latn-BA" sz="16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3EE47-8280-42D6-8192-77E3F59D43D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18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vi-VN" sz="1600" b="1" dirty="0" smtClean="0">
                    <a:latin typeface="Times New Roman" pitchFamily="18" charset="0"/>
                    <a:cs typeface="Times New Roman" pitchFamily="18" charset="0"/>
                  </a:rPr>
                  <a:t>Slika </a:t>
                </a:r>
                <a:r>
                  <a:rPr lang="sr-Latn-BA" sz="1600" b="1" dirty="0" smtClean="0">
                    <a:latin typeface="Times New Roman" pitchFamily="18" charset="0"/>
                    <a:cs typeface="Times New Roman" pitchFamily="18" charset="0"/>
                  </a:rPr>
                  <a:t>8.</a:t>
                </a:r>
                <a:r>
                  <a:rPr lang="vi-VN" sz="16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sr-Latn-BA" sz="1600" baseline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1600" i="1" baseline="0" dirty="0" smtClean="0">
                    <a:latin typeface="Times New Roman" pitchFamily="18" charset="0"/>
                    <a:cs typeface="Times New Roman" pitchFamily="18" charset="0"/>
                  </a:rPr>
                  <a:t>Cmp</a:t>
                </a:r>
                <a:r>
                  <a:rPr lang="vi-VN" sz="1600" baseline="0" dirty="0" smtClean="0">
                    <a:latin typeface="Times New Roman" pitchFamily="18" charset="0"/>
                    <a:cs typeface="Times New Roman" pitchFamily="18" charset="0"/>
                  </a:rPr>
                  <a:t> kao funkcija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600" i="1" baseline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1600" b="0" i="1" baseline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1600" b="0" i="1" baseline="0" smtClean="0">
                            <a:latin typeface="Cambria Math"/>
                            <a:cs typeface="Times New Roman" pitchFamily="18" charset="0"/>
                          </a:rPr>
                          <m:t>110</m:t>
                        </m:r>
                      </m:sub>
                    </m:sSub>
                  </m:oMath>
                </a14:m>
                <a:r>
                  <a:rPr lang="vi-VN" sz="1600" baseline="0" dirty="0" smtClean="0">
                    <a:latin typeface="Times New Roman" pitchFamily="18" charset="0"/>
                    <a:cs typeface="Times New Roman" pitchFamily="18" charset="0"/>
                  </a:rPr>
                  <a:t> za vještačke stokastične vremenske nizove. U okolici prave vrijednosti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600" i="1" baseline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1600" b="0" i="1" baseline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1600" b="0" i="1" baseline="0" smtClean="0">
                            <a:latin typeface="Cambria Math"/>
                            <a:cs typeface="Times New Roman" pitchFamily="18" charset="0"/>
                          </a:rPr>
                          <m:t>110</m:t>
                        </m:r>
                      </m:sub>
                    </m:sSub>
                  </m:oMath>
                </a14:m>
                <a:r>
                  <a:rPr lang="vi-VN" sz="1600" baseline="0" dirty="0" smtClean="0">
                    <a:latin typeface="Times New Roman" pitchFamily="18" charset="0"/>
                    <a:cs typeface="Times New Roman" pitchFamily="18" charset="0"/>
                  </a:rPr>
                  <a:t> nema ni oštrog minimuma ni oštrog maksimuma. Predviđanje naravno nije moguće. Dijagrami su prikazani sa mogućnosti razlučivanja šuma i kaosa.</a:t>
                </a: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vi-VN" sz="1600" b="1" dirty="0" smtClean="0">
                    <a:latin typeface="Times New Roman" pitchFamily="18" charset="0"/>
                    <a:cs typeface="Times New Roman" pitchFamily="18" charset="0"/>
                  </a:rPr>
                  <a:t>Slika </a:t>
                </a:r>
                <a:r>
                  <a:rPr lang="sr-Latn-BA" sz="1600" b="1" dirty="0" smtClean="0">
                    <a:latin typeface="Times New Roman" pitchFamily="18" charset="0"/>
                    <a:cs typeface="Times New Roman" pitchFamily="18" charset="0"/>
                  </a:rPr>
                  <a:t>8.</a:t>
                </a:r>
                <a:r>
                  <a:rPr lang="vi-VN" sz="16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sr-Latn-BA" sz="1600" baseline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1600" i="1" baseline="0" dirty="0" smtClean="0">
                    <a:latin typeface="Times New Roman" pitchFamily="18" charset="0"/>
                    <a:cs typeface="Times New Roman" pitchFamily="18" charset="0"/>
                  </a:rPr>
                  <a:t>Cmp</a:t>
                </a:r>
                <a:r>
                  <a:rPr lang="vi-VN" sz="1600" baseline="0" dirty="0" smtClean="0">
                    <a:latin typeface="Times New Roman" pitchFamily="18" charset="0"/>
                    <a:cs typeface="Times New Roman" pitchFamily="18" charset="0"/>
                  </a:rPr>
                  <a:t> kao funkcija </a:t>
                </a:r>
                <a:r>
                  <a:rPr lang="sr-Latn-BA" sz="1600" b="0" i="0" baseline="0" smtClean="0">
                    <a:latin typeface="Cambria Math"/>
                    <a:cs typeface="Times New Roman" pitchFamily="18" charset="0"/>
                  </a:rPr>
                  <a:t>𝐴</a:t>
                </a:r>
                <a:r>
                  <a:rPr lang="vi-VN" sz="1600" b="0" i="0" baseline="0" smtClean="0">
                    <a:latin typeface="Cambria Math"/>
                    <a:cs typeface="Times New Roman" pitchFamily="18" charset="0"/>
                  </a:rPr>
                  <a:t>_</a:t>
                </a:r>
                <a:r>
                  <a:rPr lang="sr-Latn-BA" sz="1600" b="0" i="0" baseline="0" smtClean="0">
                    <a:latin typeface="Cambria Math"/>
                    <a:cs typeface="Times New Roman" pitchFamily="18" charset="0"/>
                  </a:rPr>
                  <a:t>110</a:t>
                </a:r>
                <a:r>
                  <a:rPr lang="vi-VN" sz="1600" baseline="0" dirty="0" smtClean="0">
                    <a:latin typeface="Times New Roman" pitchFamily="18" charset="0"/>
                    <a:cs typeface="Times New Roman" pitchFamily="18" charset="0"/>
                  </a:rPr>
                  <a:t> za vještačke stokastične vremenske nizove. U okolici prave vrijednosti </a:t>
                </a:r>
                <a:r>
                  <a:rPr lang="sr-Latn-BA" sz="1600" b="0" i="0" baseline="0" smtClean="0">
                    <a:latin typeface="Cambria Math"/>
                    <a:cs typeface="Times New Roman" pitchFamily="18" charset="0"/>
                  </a:rPr>
                  <a:t>𝐴</a:t>
                </a:r>
                <a:r>
                  <a:rPr lang="vi-VN" sz="1600" b="0" i="0" baseline="0" smtClean="0">
                    <a:latin typeface="Cambria Math"/>
                    <a:cs typeface="Times New Roman" pitchFamily="18" charset="0"/>
                  </a:rPr>
                  <a:t>_</a:t>
                </a:r>
                <a:r>
                  <a:rPr lang="sr-Latn-BA" sz="1600" b="0" i="0" baseline="0" smtClean="0">
                    <a:latin typeface="Cambria Math"/>
                    <a:cs typeface="Times New Roman" pitchFamily="18" charset="0"/>
                  </a:rPr>
                  <a:t>110</a:t>
                </a:r>
                <a:r>
                  <a:rPr lang="vi-VN" sz="1600" baseline="0" dirty="0" smtClean="0">
                    <a:latin typeface="Times New Roman" pitchFamily="18" charset="0"/>
                    <a:cs typeface="Times New Roman" pitchFamily="18" charset="0"/>
                  </a:rPr>
                  <a:t> nema ni oštrog minimuma ni oštrog maksimuma. Predviđanje naravno nije moguće. Dijagrami su prikazani sa mogućnosti razlučivanja šuma i kaosa.</a:t>
                </a: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3EE47-8280-42D6-8192-77E3F59D43D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5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BA" sz="1600" b="1" dirty="0" smtClean="0">
                <a:latin typeface="Times New Roman" pitchFamily="18" charset="0"/>
                <a:cs typeface="Times New Roman" pitchFamily="18" charset="0"/>
              </a:rPr>
              <a:t>Slika 9.</a:t>
            </a:r>
            <a:r>
              <a:rPr lang="sr-Latn-BA" dirty="0" smtClean="0"/>
              <a:t>- </a:t>
            </a:r>
            <a:r>
              <a:rPr lang="vi-VN" dirty="0" smtClean="0"/>
              <a:t>Predviđanje burzovskog indeksa za 2013. godinu. Veoma je dobar za oštre i dublje minimume. Može se osjetiti pravilo pogađanjem minimuma. Ako postoji pravilo, onda je složenost izrazito malena.</a:t>
            </a:r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3EE47-8280-42D6-8192-77E3F59D43D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52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sr-Latn-BA" sz="1600" b="1" dirty="0" smtClean="0">
                    <a:latin typeface="Times New Roman" pitchFamily="18" charset="0"/>
                    <a:cs typeface="Times New Roman" pitchFamily="18" charset="0"/>
                  </a:rPr>
                  <a:t>Slika 10.- </a:t>
                </a:r>
                <a:r>
                  <a:rPr lang="vi-VN" sz="1600" b="0" dirty="0" smtClean="0">
                    <a:latin typeface="Times New Roman" pitchFamily="18" charset="0"/>
                    <a:cs typeface="Times New Roman" pitchFamily="18" charset="0"/>
                  </a:rPr>
                  <a:t>Predviđanje vrijednosti izlaznog napona za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16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1600" b="0" i="1" smtClean="0">
                            <a:latin typeface="Cambria Math"/>
                            <a:cs typeface="Times New Roman" pitchFamily="18" charset="0"/>
                          </a:rPr>
                          <m:t>110</m:t>
                        </m:r>
                      </m:sub>
                    </m:sSub>
                  </m:oMath>
                </a14:m>
                <a:r>
                  <a:rPr lang="vi-VN" sz="1600" b="0" dirty="0" smtClean="0">
                    <a:latin typeface="Times New Roman" pitchFamily="18" charset="0"/>
                    <a:cs typeface="Times New Roman" pitchFamily="18" charset="0"/>
                  </a:rPr>
                  <a:t> izmjerenog u eksperimentu sa periodičnim RLC kolom.  Predviđanje je veoma precizno za duboke i oštre minimume složenosti</a:t>
                </a:r>
                <a:r>
                  <a:rPr lang="vi-VN" sz="16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sr-Latn-BA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sr-Latn-BA" sz="1600" b="1" dirty="0" smtClean="0">
                    <a:latin typeface="Times New Roman" pitchFamily="18" charset="0"/>
                    <a:cs typeface="Times New Roman" pitchFamily="18" charset="0"/>
                  </a:rPr>
                  <a:t>Slika 10.- </a:t>
                </a:r>
                <a:r>
                  <a:rPr lang="vi-VN" sz="1600" b="0" dirty="0" smtClean="0">
                    <a:latin typeface="Times New Roman" pitchFamily="18" charset="0"/>
                    <a:cs typeface="Times New Roman" pitchFamily="18" charset="0"/>
                  </a:rPr>
                  <a:t>Predviđanje vrijednosti izlaznog napona za </a:t>
                </a:r>
                <a:r>
                  <a:rPr lang="sr-Latn-BA" sz="1600" b="0" i="0" smtClean="0">
                    <a:latin typeface="Cambria Math"/>
                    <a:cs typeface="Times New Roman" pitchFamily="18" charset="0"/>
                  </a:rPr>
                  <a:t>𝐴</a:t>
                </a:r>
                <a:r>
                  <a:rPr lang="vi-VN" sz="1600" b="0" i="0" smtClean="0">
                    <a:latin typeface="Cambria Math"/>
                    <a:cs typeface="Times New Roman" pitchFamily="18" charset="0"/>
                  </a:rPr>
                  <a:t>_</a:t>
                </a:r>
                <a:r>
                  <a:rPr lang="sr-Latn-BA" sz="1600" b="0" i="0" smtClean="0">
                    <a:latin typeface="Cambria Math"/>
                    <a:cs typeface="Times New Roman" pitchFamily="18" charset="0"/>
                  </a:rPr>
                  <a:t>110</a:t>
                </a:r>
                <a:r>
                  <a:rPr lang="vi-VN" sz="1600" b="0" dirty="0" smtClean="0">
                    <a:latin typeface="Times New Roman" pitchFamily="18" charset="0"/>
                    <a:cs typeface="Times New Roman" pitchFamily="18" charset="0"/>
                  </a:rPr>
                  <a:t> izmjerenog u eksperimentu sa periodičnim RLC kolom.  Predviđanje je veoma precizno za duboke i oštre minimume složenosti</a:t>
                </a:r>
                <a:r>
                  <a:rPr lang="vi-VN" sz="16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sr-Latn-BA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3EE47-8280-42D6-8192-77E3F59D43D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3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59BBA6-E9F1-4936-B9A6-FD12DBC8596C}" type="slidenum">
              <a:rPr lang="en-US" sz="1200" smtClean="0"/>
              <a:pPr eaLnBrk="1" hangingPunct="1"/>
              <a:t>3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EF68C4-83A7-4969-8E51-ED2BEB969BB4}" type="slidenum">
              <a:rPr lang="en-US" sz="1200" smtClean="0"/>
              <a:pPr eaLnBrk="1" hangingPunct="1"/>
              <a:t>4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8E9F02-23FA-412B-9535-6C34F9CC4BDB}" type="slidenum">
              <a:rPr lang="en-US" sz="1200" smtClean="0"/>
              <a:pPr eaLnBrk="1" hangingPunct="1"/>
              <a:t>5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EF68C4-83A7-4969-8E51-ED2BEB969BB4}" type="slidenum">
              <a:rPr lang="en-US" sz="1200" smtClean="0"/>
              <a:pPr eaLnBrk="1" hangingPunct="1"/>
              <a:t>6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2DFAA-0254-4C60-963A-89502D73728C}" type="slidenum">
              <a:rPr lang="en-US" sz="1200" smtClean="0"/>
              <a:pPr eaLnBrk="1" hangingPunct="1"/>
              <a:t>13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2DFAA-0254-4C60-963A-89502D73728C}" type="slidenum">
              <a:rPr lang="en-US" sz="1200" smtClean="0"/>
              <a:pPr eaLnBrk="1" hangingPunct="1"/>
              <a:t>14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2DFAA-0254-4C60-963A-89502D73728C}" type="slidenum">
              <a:rPr lang="en-US" sz="1200" smtClean="0"/>
              <a:pPr eaLnBrk="1" hangingPunct="1"/>
              <a:t>15</a:t>
            </a:fld>
            <a:endParaRPr lang="en-US" sz="12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20F60-2A21-4DB9-902B-10913184C620}" type="slidenum">
              <a:rPr lang="sr-Cyrl-CS" smtClean="0"/>
              <a:pPr>
                <a:defRPr/>
              </a:pPr>
              <a:t>‹#›</a:t>
            </a:fld>
            <a:endParaRPr lang="sr-Cyrl-C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6015E-B65F-43E4-88A2-E313ED7F6B87}" type="slidenum">
              <a:rPr lang="sr-Cyrl-CS" smtClean="0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47FAF-5E9A-4E74-AEAD-939BBE5EC191}" type="slidenum">
              <a:rPr lang="sr-Cyrl-CS" smtClean="0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‹#›</a:t>
            </a:fld>
            <a:endParaRPr lang="sr-Cyrl-C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DCF43-2C09-46D9-9C64-617FAE79758B}" type="slidenum">
              <a:rPr lang="sr-Cyrl-CS" smtClean="0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77137-FD92-4F2B-AC24-BEDE0E06CA0D}" type="slidenum">
              <a:rPr lang="sr-Cyrl-CS" smtClean="0"/>
              <a:pPr>
                <a:defRPr/>
              </a:pPr>
              <a:t>‹#›</a:t>
            </a:fld>
            <a:endParaRPr lang="sr-Cyrl-C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732B8-A459-450C-BA43-2194D39A159B}" type="slidenum">
              <a:rPr lang="sr-Cyrl-CS" smtClean="0"/>
              <a:pPr>
                <a:defRPr/>
              </a:pPr>
              <a:t>‹#›</a:t>
            </a:fld>
            <a:endParaRPr lang="sr-Cyrl-C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1C592-2111-4545-A307-64E067B0111C}" type="slidenum">
              <a:rPr lang="sr-Cyrl-CS" smtClean="0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A2D47-B34B-49AF-ACB9-BF8D79D15718}" type="slidenum">
              <a:rPr lang="sr-Cyrl-CS" smtClean="0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C9779-C3F6-42BF-BBA8-8E7697302563}" type="slidenum">
              <a:rPr lang="sr-Cyrl-CS" smtClean="0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BA547-3076-487B-BBD6-FA8DD1157098}" type="slidenum">
              <a:rPr lang="sr-Cyrl-CS" smtClean="0"/>
              <a:pPr>
                <a:defRPr/>
              </a:pPr>
              <a:t>‹#›</a:t>
            </a:fld>
            <a:endParaRPr lang="sr-Cyrl-C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2576A2B-399D-477C-80E0-1B0418E20B1B}" type="slidenum">
              <a:rPr lang="sr-Cyrl-CS" smtClean="0"/>
              <a:pPr>
                <a:defRPr/>
              </a:pPr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797425"/>
            <a:ext cx="7920037" cy="1042988"/>
          </a:xfrm>
        </p:spPr>
        <p:txBody>
          <a:bodyPr>
            <a:normAutofit/>
          </a:bodyPr>
          <a:lstStyle/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sr-Latn-BA" sz="1600" b="1" dirty="0" smtClean="0"/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sr-Latn-BA" sz="1600" b="1" dirty="0" smtClean="0">
                <a:latin typeface="Times New Roman" pitchFamily="18" charset="0"/>
                <a:cs typeface="Times New Roman" pitchFamily="18" charset="0"/>
              </a:rPr>
              <a:t>        Ime i prezime mentora:                                                             Ime i prezime studenta:                         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sr-Latn-BA" sz="1600" b="1" dirty="0" smtClean="0">
                <a:latin typeface="Times New Roman" pitchFamily="18" charset="0"/>
                <a:cs typeface="Times New Roman" pitchFamily="18" charset="0"/>
              </a:rPr>
              <a:t>Prof.dr. Zoran Rajilić, PMF Banja Luka                                              Grahovac Petar</a:t>
            </a:r>
            <a:endParaRPr lang="sr-Cyrl-C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sr-Cyrl-CS" sz="2000" b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000" b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sr-Cyrl-CS" sz="2000" b="1" dirty="0" smtClean="0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319338" y="476250"/>
            <a:ext cx="47005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Cyrl-CS" sz="1400" b="1" dirty="0"/>
          </a:p>
          <a:p>
            <a:pPr eaLnBrk="1" hangingPunct="1"/>
            <a:r>
              <a:rPr lang="sr-Latn-BA" sz="1400" b="1" dirty="0" smtClean="0"/>
              <a:t>SVEUČILIŠTE U ZAGREBU</a:t>
            </a:r>
            <a:endParaRPr lang="sr-Cyrl-CS" sz="1400" b="1" dirty="0"/>
          </a:p>
          <a:p>
            <a:pPr eaLnBrk="1" hangingPunct="1"/>
            <a:r>
              <a:rPr lang="sr-Latn-BA" sz="1400" b="1" dirty="0" smtClean="0">
                <a:latin typeface="Times New Roman" pitchFamily="18" charset="0"/>
                <a:cs typeface="Times New Roman" pitchFamily="18" charset="0"/>
              </a:rPr>
              <a:t>Fizički odsjek</a:t>
            </a:r>
            <a:r>
              <a:rPr lang="sr-Latn-BA" sz="1400" b="1" dirty="0" smtClean="0"/>
              <a:t>, </a:t>
            </a:r>
            <a:r>
              <a:rPr lang="sr-Latn-BA" sz="1400" b="1" dirty="0" smtClean="0">
                <a:latin typeface="Times New Roman" pitchFamily="18" charset="0"/>
                <a:cs typeface="Times New Roman" pitchFamily="18" charset="0"/>
              </a:rPr>
              <a:t>PMF, Bijenička c. 32, 10000 Zagreb</a:t>
            </a:r>
            <a:endParaRPr lang="sr-Cyrl-C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03350" y="1700213"/>
            <a:ext cx="6400800" cy="25209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sr-Latn-BA" sz="3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sr-Latn-BA" sz="33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Latn-BA" sz="6400" b="1" dirty="0" smtClean="0">
                <a:latin typeface="Times New Roman" pitchFamily="18" charset="0"/>
                <a:cs typeface="Times New Roman" pitchFamily="18" charset="0"/>
              </a:rPr>
              <a:t>SEMINARSKI RAD IZ PREDMETA SSIF:</a:t>
            </a:r>
            <a:endParaRPr lang="sr-Cyrl-CS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sr-Latn-BA" sz="6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sr-Latn-BA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sr-Latn-BA" sz="6400" b="1" dirty="0" smtClean="0">
                <a:latin typeface="Times New Roman" pitchFamily="18" charset="0"/>
                <a:cs typeface="Times New Roman" pitchFamily="18" charset="0"/>
              </a:rPr>
              <a:t>   NAZIV TEME:</a:t>
            </a:r>
          </a:p>
          <a:p>
            <a:endParaRPr lang="sr-Latn-BA" sz="4000" dirty="0"/>
          </a:p>
          <a:p>
            <a:r>
              <a:rPr lang="vi-VN" sz="1800" dirty="0"/>
              <a:t> </a:t>
            </a:r>
            <a:endParaRPr lang="sr-Latn-BA" sz="1800" dirty="0" smtClean="0"/>
          </a:p>
          <a:p>
            <a:r>
              <a:rPr lang="vi-VN" sz="8600" b="1" dirty="0" smtClean="0">
                <a:latin typeface="Times New Roman" pitchFamily="18" charset="0"/>
                <a:cs typeface="Times New Roman" pitchFamily="18" charset="0"/>
              </a:rPr>
              <a:t>Predviđanje </a:t>
            </a:r>
            <a:r>
              <a:rPr lang="vi-VN" sz="8600" b="1" dirty="0">
                <a:latin typeface="Times New Roman" pitchFamily="18" charset="0"/>
                <a:cs typeface="Times New Roman" pitchFamily="18" charset="0"/>
              </a:rPr>
              <a:t>oscilatornog kretanja računanjem složenosti </a:t>
            </a:r>
            <a:r>
              <a:rPr lang="vi-VN" sz="8600" b="1" i="1" dirty="0">
                <a:latin typeface="Times New Roman" pitchFamily="18" charset="0"/>
                <a:cs typeface="Times New Roman" pitchFamily="18" charset="0"/>
              </a:rPr>
              <a:t>Cmp </a:t>
            </a:r>
            <a:r>
              <a:rPr lang="vi-VN" sz="8600" b="1" dirty="0">
                <a:latin typeface="Times New Roman" pitchFamily="18" charset="0"/>
                <a:cs typeface="Times New Roman" pitchFamily="18" charset="0"/>
              </a:rPr>
              <a:t>kratkih vremenskih nizova, definirane pomoću permutacije i linearne kombinacije </a:t>
            </a:r>
            <a:endParaRPr lang="sr-Latn-BA" sz="8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sr-Latn-BA" sz="8600" b="1" dirty="0" smtClean="0"/>
          </a:p>
          <a:p>
            <a:pPr>
              <a:lnSpc>
                <a:spcPct val="80000"/>
              </a:lnSpc>
              <a:defRPr/>
            </a:pPr>
            <a:endParaRPr lang="sr-Latn-BA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sr-Latn-BA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BA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sr-Cyrl-CS" sz="2900" b="1" dirty="0" smtClean="0"/>
          </a:p>
          <a:p>
            <a:pPr>
              <a:lnSpc>
                <a:spcPct val="80000"/>
              </a:lnSpc>
              <a:defRPr/>
            </a:pPr>
            <a:endParaRPr lang="en-US" sz="2000" b="1" dirty="0" smtClean="0"/>
          </a:p>
          <a:p>
            <a:pPr>
              <a:lnSpc>
                <a:spcPct val="80000"/>
              </a:lnSpc>
              <a:defRPr/>
            </a:pPr>
            <a:endParaRPr lang="sr-Cyrl-CS" sz="2000" b="1" dirty="0" smtClean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2764"/>
            <a:ext cx="1152128" cy="119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93230" y="6237312"/>
            <a:ext cx="4026695" cy="365125"/>
          </a:xfrm>
        </p:spPr>
        <p:txBody>
          <a:bodyPr/>
          <a:lstStyle/>
          <a:p>
            <a:pPr algn="ctr">
              <a:defRPr/>
            </a:pPr>
            <a:r>
              <a:rPr lang="pl-PL" dirty="0" smtClean="0"/>
              <a:t> Samostalni seminar iz istraživanja u fizici</a:t>
            </a:r>
            <a:endParaRPr lang="sr-Cyrl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C9779-C3F6-42BF-BBA8-8E7697302563}" type="slidenum">
              <a:rPr lang="sr-Cyrl-CS" smtClean="0"/>
              <a:pPr>
                <a:defRPr/>
              </a:pPr>
              <a:t>10</a:t>
            </a:fld>
            <a:endParaRPr lang="sr-Cyrl-CS"/>
          </a:p>
        </p:txBody>
      </p:sp>
      <p:sp>
        <p:nvSpPr>
          <p:cNvPr id="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67544" y="332656"/>
            <a:ext cx="8219256" cy="579350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sr-Latn-BA" sz="1800" dirty="0" smtClean="0"/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64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64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lnSpc>
                <a:spcPct val="120000"/>
              </a:lnSpc>
              <a:buNone/>
              <a:defRPr/>
            </a:pPr>
            <a:endParaRPr lang="sr-Latn-BA" sz="64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b="1" i="1" u="sng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b="1" i="1" u="sng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b="1" i="1" u="sng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r>
              <a:rPr lang="sr-Latn-BA" sz="6400" b="1" dirty="0" smtClean="0">
                <a:latin typeface="Times New Roman" pitchFamily="18" charset="0"/>
                <a:cs typeface="Times New Roman" pitchFamily="18" charset="0"/>
              </a:rPr>
              <a:t>Slika </a:t>
            </a:r>
            <a:r>
              <a:rPr lang="sr-Latn-BA" sz="6400" b="1" dirty="0">
                <a:latin typeface="Times New Roman" pitchFamily="18" charset="0"/>
                <a:cs typeface="Times New Roman" pitchFamily="18" charset="0"/>
              </a:rPr>
              <a:t>1.- </a:t>
            </a:r>
            <a:r>
              <a:rPr lang="sr-Latn-BA" sz="6400" i="1" u="sng" dirty="0">
                <a:latin typeface="Times New Roman" pitchFamily="18" charset="0"/>
                <a:cs typeface="Times New Roman" pitchFamily="18" charset="0"/>
              </a:rPr>
              <a:t>Intervali u kojima se nalaze vrijednosti složenosti za redovite, stokastične i kaosne vremenske nizove duljine 110. Stokastičnost predstavlja slučajnu nepredvidivost,  kaotičnost kratkoročnu predvidivost, a dugoročnu nepredvidivost, dok redovitost predstavlja potpunu predvidivost.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6400" b="1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r>
              <a:rPr lang="sr-Latn-BA" sz="64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80000"/>
              </a:lnSpc>
              <a:buNone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400600" cy="429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C9779-C3F6-42BF-BBA8-8E7697302563}" type="slidenum">
              <a:rPr lang="sr-Cyrl-CS" smtClean="0"/>
              <a:pPr>
                <a:defRPr/>
              </a:pPr>
              <a:t>11</a:t>
            </a:fld>
            <a:endParaRPr lang="sr-Cyrl-CS"/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23528" y="1412776"/>
            <a:ext cx="8496944" cy="471338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sr-Latn-BA" sz="1800" dirty="0" smtClean="0"/>
          </a:p>
          <a:p>
            <a:pPr marL="365760" lvl="1" indent="0">
              <a:lnSpc>
                <a:spcPct val="120000"/>
              </a:lnSpc>
              <a:buNone/>
              <a:defRPr/>
            </a:pPr>
            <a:r>
              <a:rPr lang="sr-Latn-BA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endParaRPr lang="sr-Latn-BA" sz="1800" dirty="0" smtClean="0"/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b="1" i="1" u="sng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1600" b="1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r>
              <a:rPr lang="sr-Latn-BA" sz="26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buNone/>
              <a:defRPr/>
            </a:pPr>
            <a:endParaRPr lang="sr-Latn-B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buNone/>
              <a:defRPr/>
            </a:pPr>
            <a:endParaRPr lang="sr-Latn-BA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buNone/>
              <a:defRPr/>
            </a:pPr>
            <a:endParaRPr lang="sr-Latn-BA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buNone/>
              <a:defRPr/>
            </a:pPr>
            <a:endParaRPr lang="sr-Latn-BA" sz="3400" b="1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buNone/>
              <a:defRPr/>
            </a:pPr>
            <a:endParaRPr lang="sr-Latn-BA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buNone/>
              <a:defRPr/>
            </a:pPr>
            <a:endParaRPr lang="sr-Latn-BA" sz="3400" b="1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buNone/>
              <a:defRPr/>
            </a:pPr>
            <a:endParaRPr lang="sr-Latn-BA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buNone/>
              <a:defRPr/>
            </a:pPr>
            <a:endParaRPr lang="sr-Latn-BA" sz="3400" b="1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buNone/>
              <a:defRPr/>
            </a:pPr>
            <a:endParaRPr lang="sr-Latn-BA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buNone/>
              <a:defRPr/>
            </a:pPr>
            <a:endParaRPr lang="sr-Latn-BA" sz="4900" b="1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buNone/>
              <a:defRPr/>
            </a:pPr>
            <a:r>
              <a:rPr lang="sr-Latn-BA" sz="6400" b="1" dirty="0" smtClean="0">
                <a:latin typeface="Times New Roman" pitchFamily="18" charset="0"/>
                <a:cs typeface="Times New Roman" pitchFamily="18" charset="0"/>
              </a:rPr>
              <a:t>Slika </a:t>
            </a:r>
            <a:r>
              <a:rPr lang="sr-Latn-BA" sz="6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BA" sz="6400" dirty="0">
                <a:latin typeface="Times New Roman" pitchFamily="18" charset="0"/>
                <a:cs typeface="Times New Roman" pitchFamily="18" charset="0"/>
              </a:rPr>
              <a:t>.- Visoka složenost </a:t>
            </a:r>
            <a:r>
              <a:rPr lang="sr-Latn-BA" sz="6400" i="1" dirty="0">
                <a:latin typeface="Times New Roman" pitchFamily="18" charset="0"/>
                <a:cs typeface="Times New Roman" pitchFamily="18" charset="0"/>
              </a:rPr>
              <a:t>Cmp</a:t>
            </a:r>
            <a:r>
              <a:rPr lang="sr-Latn-BA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6400" dirty="0" smtClean="0">
                <a:latin typeface="Times New Roman" pitchFamily="18" charset="0"/>
                <a:cs typeface="Times New Roman" pitchFamily="18" charset="0"/>
              </a:rPr>
              <a:t>koja je predstavljena plavom, zelenom i crvenom linijomodgovara </a:t>
            </a:r>
            <a:r>
              <a:rPr lang="sr-Latn-BA" sz="6400" dirty="0">
                <a:latin typeface="Times New Roman" pitchFamily="18" charset="0"/>
                <a:cs typeface="Times New Roman" pitchFamily="18" charset="0"/>
              </a:rPr>
              <a:t>velikom broju različitih frekvencija N. Što je </a:t>
            </a:r>
            <a:r>
              <a:rPr lang="sr-Latn-BA" sz="6400" i="1" dirty="0">
                <a:latin typeface="Times New Roman" pitchFamily="18" charset="0"/>
                <a:cs typeface="Times New Roman" pitchFamily="18" charset="0"/>
              </a:rPr>
              <a:t>Cmp</a:t>
            </a:r>
            <a:r>
              <a:rPr lang="sr-Latn-BA" sz="6400" dirty="0">
                <a:latin typeface="Times New Roman" pitchFamily="18" charset="0"/>
                <a:cs typeface="Times New Roman" pitchFamily="18" charset="0"/>
              </a:rPr>
              <a:t> veće, raste broj različitih </a:t>
            </a:r>
            <a:r>
              <a:rPr lang="sr-Latn-BA" sz="6400" dirty="0" smtClean="0">
                <a:latin typeface="Times New Roman" pitchFamily="18" charset="0"/>
                <a:cs typeface="Times New Roman" pitchFamily="18" charset="0"/>
              </a:rPr>
              <a:t>frekvencija </a:t>
            </a: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80000"/>
              </a:lnSpc>
              <a:buNone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404664"/>
            <a:ext cx="655272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Redovite oscilacije</a:t>
            </a:r>
            <a:endParaRPr lang="sr-Latn-B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User\Pictures\Rajilić 2.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184575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4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C9779-C3F6-42BF-BBA8-8E7697302563}" type="slidenum">
              <a:rPr lang="sr-Cyrl-CS" smtClean="0"/>
              <a:pPr>
                <a:defRPr/>
              </a:pPr>
              <a:t>12</a:t>
            </a:fld>
            <a:endParaRPr lang="sr-Cyrl-C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>
                <a:spLocks noGrp="1" noChangeArrowheads="1"/>
              </p:cNvSpPr>
              <p:nvPr>
                <p:ph sz="quarter" idx="4294967295"/>
              </p:nvPr>
            </p:nvSpPr>
            <p:spPr>
              <a:xfrm>
                <a:off x="467544" y="332656"/>
                <a:ext cx="8219256" cy="5793507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endParaRPr lang="sr-Latn-BA" sz="1800" dirty="0" smtClean="0"/>
              </a:p>
              <a:p>
                <a:pPr lvl="1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Izračunate kosinusne funkcije vremena iznose:</a:t>
                </a:r>
              </a:p>
              <a:p>
                <a:pPr lvl="1" algn="ctr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sr-Latn-BA" sz="6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r-Latn-BA" sz="6400" b="0" i="1" smtClean="0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sr-Latn-BA" sz="6400" b="0" i="1" smtClean="0"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r-Latn-BA" sz="6400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sr-Latn-BA" sz="6400" b="0" i="1" smtClean="0">
                              <a:latin typeface="Cambria Math"/>
                              <a:cs typeface="Times New Roman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sr-Latn-BA" sz="64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sr-Latn-BA" sz="6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r-Latn-BA" sz="6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2,6+0,9</m:t>
                                  </m:r>
                                  <m:r>
                                    <a:rPr lang="sr-Latn-BA" sz="6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sr-Latn-BA" sz="6400" b="0" i="1" smtClean="0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sr-Latn-BA" sz="6400" b="0" i="1" smtClean="0">
                                  <a:latin typeface="Cambria Math"/>
                                  <a:cs typeface="Times New Roman" pitchFamily="18" charset="0"/>
                                </a:rPr>
                                <m:t>−0,041</m:t>
                              </m:r>
                              <m:r>
                                <a:rPr lang="sr-Latn-BA" sz="6400" b="0" i="1" smtClean="0"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sr-Latn-BA" sz="6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r-Latn-BA" sz="6400" i="1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sr-Latn-BA" sz="6400" i="1"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r-Latn-BA" sz="6400" i="1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sr-Latn-BA" sz="64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Latn-BA" sz="64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r-Latn-BA" sz="6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−0,9</m:t>
                                  </m:r>
                                </m:e>
                              </m:d>
                            </m:e>
                            <m:sup>
                              <m:r>
                                <a:rPr lang="sr-Latn-BA" sz="6400" b="0" i="1" smtClean="0"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sr-Latn-BA" sz="6400" i="1">
                              <a:latin typeface="Cambria Math"/>
                              <a:cs typeface="Times New Roman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sr-Latn-BA" sz="6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sr-Latn-BA" sz="6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r-Latn-BA" sz="6400" i="1">
                                      <a:latin typeface="Cambria Math"/>
                                      <a:cs typeface="Times New Roman" pitchFamily="18" charset="0"/>
                                    </a:rPr>
                                    <m:t>2,</m:t>
                                  </m:r>
                                  <m:r>
                                    <a:rPr lang="sr-Latn-BA" sz="6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8</m:t>
                                  </m:r>
                                  <m:r>
                                    <a:rPr lang="sr-Latn-BA" sz="6400" i="1">
                                      <a:latin typeface="Cambria Math"/>
                                      <a:cs typeface="Times New Roman" pitchFamily="18" charset="0"/>
                                    </a:rPr>
                                    <m:t>+0,</m:t>
                                  </m:r>
                                  <m:r>
                                    <a:rPr lang="sr-Latn-BA" sz="6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7</m:t>
                                  </m:r>
                                  <m:r>
                                    <a:rPr lang="sr-Latn-BA" sz="6400" i="1">
                                      <a:latin typeface="Cambria Math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sr-Latn-BA" sz="6400" i="1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sr-Latn-BA" sz="6400" i="1">
                                  <a:latin typeface="Cambria Math"/>
                                  <a:cs typeface="Times New Roman" pitchFamily="18" charset="0"/>
                                </a:rPr>
                                <m:t>−0,03</m:t>
                              </m:r>
                              <m:r>
                                <a:rPr lang="sr-Latn-BA" sz="6400" i="1"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>
                  <a:lnSpc>
                    <a:spcPct val="120000"/>
                  </a:lnSpc>
                  <a:buNone/>
                  <a:defRPr/>
                </a:pPr>
                <a:endParaRPr lang="sr-Latn-BA" sz="4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>
                  <a:lnSpc>
                    <a:spcPct val="12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sr-Latn-BA" sz="6400" i="1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r-Latn-BA" sz="6400" i="1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sr-Latn-BA" sz="6400" i="1"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r-Latn-BA" sz="6400" i="1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sr-Latn-BA" sz="64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Latn-BA" sz="64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r-Latn-BA" sz="6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−1,1</m:t>
                                  </m:r>
                                </m:e>
                              </m:d>
                            </m:e>
                            <m:sup>
                              <m:r>
                                <a:rPr lang="sr-Latn-BA" sz="6400" b="0" i="1" smtClean="0"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sr-Latn-BA" sz="6400" i="1">
                              <a:latin typeface="Cambria Math"/>
                              <a:cs typeface="Times New Roman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sr-Latn-BA" sz="6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sr-Latn-BA" sz="6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r-Latn-BA" sz="6400" i="1">
                                      <a:latin typeface="Cambria Math"/>
                                      <a:cs typeface="Times New Roman" pitchFamily="18" charset="0"/>
                                    </a:rPr>
                                    <m:t>2,</m:t>
                                  </m:r>
                                  <m:r>
                                    <a:rPr lang="sr-Latn-BA" sz="6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sr-Latn-BA" sz="6400" i="1">
                                      <a:latin typeface="Cambria Math"/>
                                      <a:cs typeface="Times New Roman" pitchFamily="18" charset="0"/>
                                    </a:rPr>
                                    <m:t>+0,</m:t>
                                  </m:r>
                                  <m:r>
                                    <a:rPr lang="sr-Latn-BA" sz="6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8</m:t>
                                  </m:r>
                                  <m:r>
                                    <a:rPr lang="sr-Latn-BA" sz="6400" i="1">
                                      <a:latin typeface="Cambria Math"/>
                                      <a:cs typeface="Times New Roman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sr-Latn-BA" sz="6400" i="1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sr-Latn-BA" sz="6400" i="1">
                                  <a:latin typeface="Cambria Math"/>
                                  <a:cs typeface="Times New Roman" pitchFamily="18" charset="0"/>
                                </a:rPr>
                                <m:t>−0,09</m:t>
                              </m:r>
                              <m:r>
                                <a:rPr lang="sr-Latn-BA" sz="6400" i="1"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4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b="1" i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sr-Latn-BA" sz="2600" dirty="0" smtClean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80000"/>
                  </a:lnSpc>
                  <a:buNone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sr-Cyrl-CS" sz="1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467544" y="332656"/>
                <a:ext cx="8219256" cy="57935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3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13</a:t>
            </a:fld>
            <a:endParaRPr lang="sr-Cyrl-CS"/>
          </a:p>
        </p:txBody>
      </p:sp>
      <p:sp>
        <p:nvSpPr>
          <p:cNvPr id="6" name="Rectangle 5"/>
          <p:cNvSpPr/>
          <p:nvPr/>
        </p:nvSpPr>
        <p:spPr>
          <a:xfrm>
            <a:off x="1691680" y="260648"/>
            <a:ext cx="633670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Kaos i Šum</a:t>
            </a:r>
            <a:endParaRPr lang="sr-Latn-B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>
                <a:spLocks noGrp="1" noChangeArrowheads="1"/>
              </p:cNvSpPr>
              <p:nvPr>
                <p:ph sz="quarter" idx="4294967295"/>
              </p:nvPr>
            </p:nvSpPr>
            <p:spPr>
              <a:xfrm>
                <a:off x="611560" y="1124744"/>
                <a:ext cx="8136904" cy="5001419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endParaRPr lang="sr-Latn-BA" sz="1800" dirty="0" smtClean="0"/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Gaussov šum – funkciju gustoće raspodjele kao: </a:t>
                </a:r>
                <a14:m>
                  <m:oMath xmlns:m="http://schemas.openxmlformats.org/officeDocument/2006/math">
                    <m:r>
                      <a:rPr lang="sr-Latn-BA" sz="64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sr-Latn-BA" sz="640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sr-Latn-BA" sz="640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BA" sz="64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sr-Latn-BA" sz="64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r>
                      <a:rPr lang="sr-Latn-BA" sz="6400" b="0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sr-Latn-BA" sz="64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sr-Latn-BA" sz="6400" b="0" i="1" dirty="0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r-Latn-BA" sz="6400" b="0" i="1" dirty="0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sr-Latn-BA" sz="6400" b="0" i="1" dirty="0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sr-Latn-BA" sz="6400" b="0" i="1" dirty="0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sr-Latn-BA" sz="64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sr-Latn-BA" sz="64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BA" sz="64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sr-Latn-BA" sz="64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vi-VN" sz="6400" dirty="0" smtClean="0">
                    <a:latin typeface="Times New Roman" pitchFamily="18" charset="0"/>
                    <a:cs typeface="Times New Roman" pitchFamily="18" charset="0"/>
                  </a:rPr>
                  <a:t>ačunajući </a:t>
                </a:r>
                <a:r>
                  <a:rPr lang="vi-VN" sz="6400" dirty="0">
                    <a:latin typeface="Times New Roman" pitchFamily="18" charset="0"/>
                    <a:cs typeface="Times New Roman" pitchFamily="18" charset="0"/>
                  </a:rPr>
                  <a:t>složenost </a:t>
                </a:r>
                <a:r>
                  <a:rPr lang="vi-VN" sz="6400" i="1" dirty="0">
                    <a:latin typeface="Times New Roman" pitchFamily="18" charset="0"/>
                    <a:cs typeface="Times New Roman" pitchFamily="18" charset="0"/>
                  </a:rPr>
                  <a:t>Cmp</a:t>
                </a:r>
                <a:r>
                  <a:rPr lang="vi-VN" sz="6400" dirty="0">
                    <a:latin typeface="Times New Roman" pitchFamily="18" charset="0"/>
                    <a:cs typeface="Times New Roman" pitchFamily="18" charset="0"/>
                  </a:rPr>
                  <a:t> raznih slučajnih vrijednosti (oko 14 000) sa Gausovom raspodjelom (</a:t>
                </a:r>
                <a:r>
                  <a:rPr lang="vi-VN" sz="6400" dirty="0" smtClean="0">
                    <a:latin typeface="Times New Roman" pitchFamily="18" charset="0"/>
                    <a:cs typeface="Times New Roman" pitchFamily="18" charset="0"/>
                  </a:rPr>
                  <a:t>šumom)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:</a:t>
                </a: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vi-VN" sz="6400" dirty="0" smtClean="0">
                    <a:latin typeface="Times New Roman" pitchFamily="18" charset="0"/>
                    <a:cs typeface="Times New Roman" pitchFamily="18" charset="0"/>
                  </a:rPr>
                  <a:t>složenost </a:t>
                </a:r>
                <a:r>
                  <a:rPr lang="vi-VN" sz="6400" dirty="0">
                    <a:latin typeface="Times New Roman" pitchFamily="18" charset="0"/>
                    <a:cs typeface="Times New Roman" pitchFamily="18" charset="0"/>
                  </a:rPr>
                  <a:t>šuma iznosi između -5,221 i 4,039, dok je složenost jednostavnih redovitih oscilacija oko -</a:t>
                </a:r>
                <a:r>
                  <a:rPr lang="vi-VN" sz="6400" dirty="0" smtClean="0">
                    <a:latin typeface="Times New Roman" pitchFamily="18" charset="0"/>
                    <a:cs typeface="Times New Roman" pitchFamily="18" charset="0"/>
                  </a:rPr>
                  <a:t>50</a:t>
                </a:r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r>
                  <a:rPr lang="sr-Latn-BA" sz="8000" i="1" u="sng" dirty="0" smtClean="0">
                    <a:latin typeface="Times New Roman" pitchFamily="18" charset="0"/>
                    <a:cs typeface="Times New Roman" pitchFamily="18" charset="0"/>
                  </a:rPr>
                  <a:t>-Feignebaumov broj-</a:t>
                </a: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80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Prijelaz u kaos ne karakteriziraju bifurkacije (stanice na putu za kaos) beskonačnog reda, nego se temelji na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principima:</a:t>
                </a:r>
              </a:p>
              <a:p>
                <a:pPr marL="365760" lvl="1" indent="0">
                  <a:lnSpc>
                    <a:spcPct val="120000"/>
                  </a:lnSpc>
                  <a:buNone/>
                  <a:defRPr/>
                </a:pP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I)     determinizam,</a:t>
                </a:r>
              </a:p>
              <a:p>
                <a:pPr marL="365760" lvl="1" indent="0">
                  <a:lnSpc>
                    <a:spcPct val="120000"/>
                  </a:lnSpc>
                  <a:buNone/>
                  <a:defRPr/>
                </a:pP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II)    univerzalnost </a:t>
                </a: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  <a:p>
                <a:pPr marL="365760" lvl="1" indent="0">
                  <a:lnSpc>
                    <a:spcPct val="120000"/>
                  </a:lnSpc>
                  <a:buNone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III</a:t>
                </a: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)	osjetljivost na početne uvjete (senzibilnost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ctr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>
                  <a:lnSpc>
                    <a:spcPct val="120000"/>
                  </a:lnSpc>
                  <a:buNone/>
                  <a:defRPr/>
                </a:pPr>
                <a:endParaRPr lang="sr-Latn-BA" sz="4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4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b="1" i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sr-Latn-BA" sz="2600" dirty="0" smtClean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80000"/>
                  </a:lnSpc>
                  <a:buNone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sr-Cyrl-CS" sz="1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611560" y="1124744"/>
                <a:ext cx="8136904" cy="5001419"/>
              </a:xfrm>
              <a:prstGeom prst="rect">
                <a:avLst/>
              </a:prstGeom>
              <a:blipFill rotWithShape="1">
                <a:blip r:embed="rId3"/>
                <a:stretch>
                  <a:fillRect t="-1098" r="-449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14</a:t>
            </a:fld>
            <a:endParaRPr lang="sr-Cyrl-C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>
                <a:spLocks noGrp="1" noChangeArrowheads="1"/>
              </p:cNvSpPr>
              <p:nvPr>
                <p:ph sz="quarter" idx="4294967295"/>
              </p:nvPr>
            </p:nvSpPr>
            <p:spPr>
              <a:xfrm>
                <a:off x="539552" y="188640"/>
                <a:ext cx="8208912" cy="5937523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endParaRPr lang="sr-Latn-BA" sz="1800" dirty="0" smtClean="0"/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ü"/>
                  <a:defRPr/>
                </a:pPr>
                <a:endParaRPr lang="pl-PL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ü"/>
                  <a:defRPr/>
                </a:pPr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Feigenbaumova </a:t>
                </a:r>
                <a:r>
                  <a:rPr lang="pl-PL" sz="6400" dirty="0">
                    <a:latin typeface="Times New Roman" pitchFamily="18" charset="0"/>
                    <a:cs typeface="Times New Roman" pitchFamily="18" charset="0"/>
                  </a:rPr>
                  <a:t>eksperimentalna istraživanja u razdoblju od 1974.-1976. na populacijskom </a:t>
                </a:r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procesu u obliku logističke mape (preslikavanje se vrši iz jednog skupa elemenata na taj isti skup):</a:t>
                </a: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sr-Latn-BA" sz="6400" b="0" i="1" dirty="0" smtClean="0">
                        <a:latin typeface="Cambria Math"/>
                        <a:cs typeface="Times New Roman" pitchFamily="18" charset="0"/>
                      </a:rPr>
                      <m:t>𝑟</m:t>
                    </m:r>
                    <m:sSub>
                      <m:sSubPr>
                        <m:ctrlP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sr-Latn-BA" sz="6400" b="0" i="1" smtClean="0"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a:rPr lang="sr-Latn-BA" sz="6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sr-Latn-BA" sz="6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𝑟</m:t>
                    </m:r>
                    <m:r>
                      <a:rPr lang="sr-Latn-BA" sz="6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&lt;4</m:t>
                    </m:r>
                  </m:oMath>
                </a14:m>
                <a:endParaRPr lang="sr-Latn-BA" sz="6400" b="0" i="1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pl-PL" sz="6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  <m:r>
                      <a:rPr lang="sr-Latn-BA" sz="6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0,    </m:t>
                    </m:r>
                    <m:sSub>
                      <m:sSubPr>
                        <m:ctrlPr>
                          <a:rPr lang="sr-Latn-BA" sz="6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  je zadano, </a:t>
                </a:r>
                <a14:m>
                  <m:oMath xmlns:m="http://schemas.openxmlformats.org/officeDocument/2006/math">
                    <m:r>
                      <a:rPr lang="sr-Latn-BA" sz="6400" b="0" i="1" smtClean="0"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sr-Latn-BA" sz="64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je kontrolni parametar</a:t>
                </a: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ü"/>
                  <a:defRPr/>
                </a:pPr>
                <a:endParaRPr lang="pl-PL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ü"/>
                  <a:defRPr/>
                </a:pPr>
                <a:r>
                  <a:rPr lang="pl-PL" sz="6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u dovela do otkrića Feigenbaumove </a:t>
                </a:r>
                <a:r>
                  <a:rPr lang="pl-PL" sz="6400" dirty="0">
                    <a:latin typeface="Times New Roman" pitchFamily="18" charset="0"/>
                    <a:cs typeface="Times New Roman" pitchFamily="18" charset="0"/>
                  </a:rPr>
                  <a:t>konstante koja se dobija preko </a:t>
                </a:r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niza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 i pripadnih nizova njihovih razlika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pl-PL" sz="6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𝛿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 i iznosi</a:t>
                </a:r>
                <a:r>
                  <a:rPr lang="pl-PL" sz="6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l-PL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l-PL" sz="64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l-PL" sz="6400" i="0" smtClean="0">
                                <a:latin typeface="Cambria Math"/>
                                <a:cs typeface="Times New Roman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sr-Latn-BA" sz="6400" b="0" i="1" smtClean="0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sr-Latn-BA" sz="6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type m:val="lin"/>
                            <m:ctrlPr>
                              <a:rPr lang="pl-PL" sz="64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sz="640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640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sr-Latn-BA" sz="6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sz="640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640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sr-Latn-BA" sz="6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𝑘</m:t>
                                </m:r>
                                <m:r>
                                  <a:rPr lang="sr-Latn-BA" sz="6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+1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pl-PL" sz="6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pl-PL" sz="64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𝛿</m:t>
                    </m:r>
                    <m:r>
                      <a:rPr lang="sr-Latn-BA" sz="64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=4,6609201609</m:t>
                    </m:r>
                  </m:oMath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ü"/>
                  <a:defRPr/>
                </a:pPr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ü"/>
                  <a:defRPr/>
                </a:pPr>
                <a:r>
                  <a:rPr lang="sr-Latn-BA" sz="6400" u="sng" dirty="0" smtClean="0">
                    <a:latin typeface="Times New Roman" pitchFamily="18" charset="0"/>
                    <a:cs typeface="Times New Roman" pitchFamily="18" charset="0"/>
                  </a:rPr>
                  <a:t>ona </a:t>
                </a:r>
                <a:r>
                  <a:rPr lang="sr-Latn-BA" sz="6400" u="sng" dirty="0">
                    <a:latin typeface="Times New Roman" pitchFamily="18" charset="0"/>
                    <a:cs typeface="Times New Roman" pitchFamily="18" charset="0"/>
                  </a:rPr>
                  <a:t>se uporabljuje</a:t>
                </a: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  kada </a:t>
                </a: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se radi o jednoj vrsti reda (determinizma) prijelaza u kaos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ü"/>
                  <a:defRPr/>
                </a:pPr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ü"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te </a:t>
                </a: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o jednoj vrsti univerzalnosti prelaza u kaos jer ta konstanta ne ovisi o nelinearnom iteratoru odnosno o prirodi konkretnih objekata dane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pojave</a:t>
                </a: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ü"/>
                  <a:defRPr/>
                </a:pPr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ü"/>
                  <a:defRPr/>
                </a:pPr>
                <a:r>
                  <a:rPr lang="sr-Latn-BA" sz="6400" u="sng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sr-Latn-BA" sz="6400" u="sng" dirty="0" smtClean="0">
                    <a:latin typeface="Times New Roman" pitchFamily="18" charset="0"/>
                    <a:cs typeface="Times New Roman" pitchFamily="18" charset="0"/>
                  </a:rPr>
                  <a:t>a sljedećoj slici</a:t>
                </a: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-  Bifurkacija s udvostručenjem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perioda</a:t>
                </a: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populacijska jednadžba belgijskog matematičara </a:t>
                </a: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Pierre François Verhulst (1804.-1849.) </a:t>
                </a: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>
                  <a:lnSpc>
                    <a:spcPct val="120000"/>
                  </a:lnSpc>
                  <a:buNone/>
                  <a:defRPr/>
                </a:pPr>
                <a:endParaRPr lang="sr-Latn-BA" sz="4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4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b="1" i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sr-Latn-BA" sz="2600" dirty="0" smtClean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80000"/>
                  </a:lnSpc>
                  <a:buNone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sr-Cyrl-CS" sz="1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539552" y="188640"/>
                <a:ext cx="8208912" cy="5937523"/>
              </a:xfrm>
              <a:prstGeom prst="rect">
                <a:avLst/>
              </a:prstGeom>
              <a:blipFill rotWithShape="1">
                <a:blip r:embed="rId3"/>
                <a:stretch>
                  <a:fillRect r="-37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9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15</a:t>
            </a:fld>
            <a:endParaRPr lang="sr-Cyrl-CS"/>
          </a:p>
        </p:txBody>
      </p:sp>
      <p:sp>
        <p:nvSpPr>
          <p:cNvPr id="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9552" y="188640"/>
            <a:ext cx="8208912" cy="593752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sr-Latn-BA" sz="1800" dirty="0" smtClean="0"/>
          </a:p>
          <a:p>
            <a:pPr lvl="1" algn="just">
              <a:lnSpc>
                <a:spcPct val="120000"/>
              </a:lnSpc>
              <a:buFont typeface="Wingdings" pitchFamily="2" charset="2"/>
              <a:buChar char="ü"/>
              <a:defRPr/>
            </a:pPr>
            <a:endParaRPr lang="pl-PL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64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lnSpc>
                <a:spcPct val="120000"/>
              </a:lnSpc>
              <a:buNone/>
              <a:defRPr/>
            </a:pPr>
            <a:endParaRPr lang="sr-Latn-BA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40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9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64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r>
              <a:rPr lang="sr-Latn-BA" sz="6400" b="1" dirty="0" smtClean="0">
                <a:latin typeface="Times New Roman" pitchFamily="18" charset="0"/>
                <a:cs typeface="Times New Roman" pitchFamily="18" charset="0"/>
              </a:rPr>
              <a:t>Slika </a:t>
            </a:r>
            <a:r>
              <a:rPr lang="sr-Latn-BA" sz="64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sr-Latn-BA" sz="6400" dirty="0">
                <a:latin typeface="Times New Roman" pitchFamily="18" charset="0"/>
                <a:cs typeface="Times New Roman" pitchFamily="18" charset="0"/>
              </a:rPr>
              <a:t>-  Bifurkacija s udvostručenjem perioda, primjer za populacijsku </a:t>
            </a:r>
            <a:r>
              <a:rPr lang="sr-Latn-BA" sz="6400" dirty="0" smtClean="0">
                <a:latin typeface="Times New Roman" pitchFamily="18" charset="0"/>
                <a:cs typeface="Times New Roman" pitchFamily="18" charset="0"/>
              </a:rPr>
              <a:t>jednadžbu belgijskog matematičara </a:t>
            </a:r>
            <a:r>
              <a:rPr lang="sr-Latn-BA" sz="6400" dirty="0">
                <a:latin typeface="Times New Roman" pitchFamily="18" charset="0"/>
                <a:cs typeface="Times New Roman" pitchFamily="18" charset="0"/>
              </a:rPr>
              <a:t>Pierre François Verhulst (1804.-1849.) 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b="1" i="1" u="sng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1600" b="1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r>
              <a:rPr lang="sr-Latn-BA" sz="26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80000"/>
              </a:lnSpc>
              <a:buNone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1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16</a:t>
            </a:fld>
            <a:endParaRPr lang="sr-Cyrl-CS"/>
          </a:p>
        </p:txBody>
      </p:sp>
      <p:sp>
        <p:nvSpPr>
          <p:cNvPr id="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9552" y="188640"/>
            <a:ext cx="8208912" cy="593752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sr-Latn-BA" sz="1800" dirty="0" smtClean="0"/>
          </a:p>
          <a:p>
            <a:pPr marL="365760" lvl="1" indent="0" algn="ctr">
              <a:lnSpc>
                <a:spcPct val="12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sr-Latn-BA" sz="8000" i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-Ljapunovljevi eksponenti-</a:t>
            </a:r>
          </a:p>
          <a:p>
            <a:pPr marL="365760" lvl="1" indent="0" algn="ctr">
              <a:lnSpc>
                <a:spcPct val="12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endParaRPr lang="sr-Latn-BA" sz="6200" i="1" u="sng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jasan i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mjerljiv </a:t>
            </a: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način za prepoznavanje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kaosa </a:t>
            </a: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i razdvajanje pravog k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aotičnog ponašanja </a:t>
            </a: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lvl="1" indent="0" algn="just">
              <a:lnSpc>
                <a:spcPct val="120000"/>
              </a:lnSpc>
              <a:buNone/>
              <a:defRPr/>
            </a:pP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    ponašanja </a:t>
            </a: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sa prisustvom šuma ili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nepravilnosti</a:t>
            </a: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pl-PL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teži se </a:t>
            </a: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tome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da se povežu promjene </a:t>
            </a: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mjerama kaotičnog </a:t>
            </a: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ponašanja sa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promjenama u  </a:t>
            </a:r>
          </a:p>
          <a:p>
            <a:pPr marL="365760" lvl="1" indent="0" algn="just">
              <a:lnSpc>
                <a:spcPct val="120000"/>
              </a:lnSpc>
              <a:buNone/>
              <a:defRPr/>
            </a:pP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    fizičkom </a:t>
            </a: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ponašanju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sistema</a:t>
            </a: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pl-PL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 analiza vremenskih nizova podataka o sistemu- o promjeni stanja i ponašanja sustava u   </a:t>
            </a:r>
          </a:p>
          <a:p>
            <a:pPr marL="365760" lvl="1" indent="0" algn="just">
              <a:lnSpc>
                <a:spcPct val="120000"/>
              </a:lnSpc>
              <a:buNone/>
              <a:defRPr/>
            </a:pP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    pravilnim vremenskim intervalima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  <a:defRPr/>
            </a:pPr>
            <a:endParaRPr lang="pl-PL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 jedna </a:t>
            </a: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od glavnih karakteristika haotičnog ponašanja jeste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velika osjetljivost </a:t>
            </a: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na početne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65760" lvl="1" indent="0" algn="just">
              <a:lnSpc>
                <a:spcPct val="120000"/>
              </a:lnSpc>
              <a:buNone/>
              <a:defRPr/>
            </a:pP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    uvjete, </a:t>
            </a: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koja se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manifestira </a:t>
            </a: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divergencijom bliskih trajektorija u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faznom prostoru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  <a:defRPr/>
            </a:pPr>
            <a:endParaRPr lang="pl-PL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 mjera koja pokazuje divergenciju naziva se </a:t>
            </a:r>
            <a:r>
              <a:rPr lang="pl-PL" sz="6400" b="1" i="1" u="sng" dirty="0" smtClean="0">
                <a:latin typeface="Times New Roman" pitchFamily="18" charset="0"/>
                <a:cs typeface="Times New Roman" pitchFamily="18" charset="0"/>
              </a:rPr>
              <a:t>Ljapunovljev eksponent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  <a:defRPr/>
            </a:pPr>
            <a:endParaRPr lang="pl-PL" sz="6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 izraz je uveo </a:t>
            </a:r>
            <a:r>
              <a:rPr lang="pl-PL" sz="6400" i="1" dirty="0" smtClean="0">
                <a:latin typeface="Times New Roman" pitchFamily="18" charset="0"/>
                <a:cs typeface="Times New Roman" pitchFamily="18" charset="0"/>
              </a:rPr>
              <a:t>Oseledec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 (1968)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  <a:defRPr/>
            </a:pPr>
            <a:endParaRPr lang="pl-PL" sz="64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pl-PL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64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lnSpc>
                <a:spcPct val="120000"/>
              </a:lnSpc>
              <a:buNone/>
              <a:defRPr/>
            </a:pPr>
            <a:endParaRPr lang="sr-Latn-BA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b="1" i="1" u="sng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1600" b="1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r>
              <a:rPr lang="sr-Latn-BA" sz="26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80000"/>
              </a:lnSpc>
              <a:buNone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17</a:t>
            </a:fld>
            <a:endParaRPr lang="sr-Cyrl-C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>
                <a:spLocks noGrp="1" noChangeArrowheads="1"/>
              </p:cNvSpPr>
              <p:nvPr>
                <p:ph sz="quarter" idx="4294967295"/>
              </p:nvPr>
            </p:nvSpPr>
            <p:spPr>
              <a:xfrm>
                <a:off x="539552" y="188640"/>
                <a:ext cx="8208912" cy="5937523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endParaRPr lang="sr-Latn-BA" sz="4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endParaRPr lang="pl-PL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jednodimenzionalna logistička mapa: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sr-Latn-BA" sz="6400" b="0" i="1" dirty="0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 sa početnim točkama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pl-PL" sz="64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sSub>
                      <m:sSubPr>
                        <m:ctrlPr>
                          <a:rPr lang="pl-PL" sz="640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l-PL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pl-PL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ako je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6400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l-PL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pl-PL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pl-PL" sz="640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𝜕</m:t>
                        </m:r>
                        <m:r>
                          <a:rPr lang="sr-Latn-BA" sz="64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𝑓</m:t>
                        </m:r>
                      </m:num>
                      <m:den>
                        <m:r>
                          <a:rPr lang="pl-PL" sz="640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𝜕</m:t>
                        </m:r>
                        <m:r>
                          <a:rPr lang="sr-Latn-BA" sz="64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  onda se dobija: </a:t>
                </a:r>
                <a14:m>
                  <m:oMath xmlns:m="http://schemas.openxmlformats.org/officeDocument/2006/math">
                    <m:r>
                      <a:rPr lang="pl-PL" sz="6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sSub>
                      <m:sSubPr>
                        <m:ctrlPr>
                          <a:rPr lang="pl-PL" sz="6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sr-Latn-BA" sz="6400" b="0" i="1" dirty="0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sr-Latn-BA" sz="64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sr-Latn-BA" sz="64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64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r-Latn-BA" sz="64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sr-Latn-BA" sz="6400" b="0" i="1" dirty="0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sr-Latn-BA" sz="64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≈∆</m:t>
                    </m:r>
                    <m:sSub>
                      <m:sSubPr>
                        <m:ctrlPr>
                          <a:rPr lang="sr-Latn-BA" sz="64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sr-Latn-BA" sz="64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sr-Latn-BA" sz="64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64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sr-Latn-BA" sz="64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64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64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r-Latn-BA" sz="6400" b="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pl-PL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endParaRPr lang="pl-PL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r>
                  <a:rPr lang="pl-PL" sz="6400" i="1" u="sng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pl-PL" sz="6400" i="1" u="sng" dirty="0" smtClean="0">
                    <a:latin typeface="Times New Roman" pitchFamily="18" charset="0"/>
                    <a:cs typeface="Times New Roman" pitchFamily="18" charset="0"/>
                  </a:rPr>
                  <a:t>okalni Ljapunovljev eskponent</a:t>
                </a:r>
                <a:r>
                  <a:rPr lang="pl-PL" sz="6400" i="1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endParaRPr lang="pl-PL" sz="6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l-PL" sz="8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sr-Latn-BA" sz="8000" b="0" i="1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pl-PL" sz="8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pl-PL" sz="8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l-PL" sz="80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pl-PL" sz="800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8000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l-GR" sz="800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80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r-Latn-BA" sz="8000" b="0" i="1" dirty="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80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l-GR" sz="8000" i="1" dirty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8000" i="1" dirty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r-Latn-BA" sz="8000" b="0" i="1" dirty="0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 , odnosno</a:t>
                </a:r>
              </a:p>
              <a:p>
                <a:pPr lvl="1" algn="ctr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endParaRPr lang="pl-PL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r>
                  <a:rPr lang="pl-PL" sz="9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96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λ</m:t>
                    </m:r>
                    <m:r>
                      <a:rPr lang="sr-Latn-BA" sz="96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l-PL" sz="9600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pl-PL" sz="96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96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l-GR" sz="9600" i="1" dirty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9600" i="1" dirty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r-Latn-BA" sz="9600" i="1" dirty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9600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l-GR" sz="9600" i="1" dirty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9600" i="1" dirty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r-Latn-BA" sz="9600" i="1" dirty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sr-Latn-BA" sz="96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  <m:r>
                      <a:rPr lang="sr-Latn-BA" sz="9600" b="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𝑙𝑛</m:t>
                    </m:r>
                    <m:sSup>
                      <m:sSupPr>
                        <m:ctrlPr>
                          <a:rPr lang="sr-Latn-BA" sz="96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sr-Latn-BA" sz="96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96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sr-Latn-BA" sz="96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96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96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r-Latn-BA" sz="9600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pl-PL" sz="9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ctr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endParaRPr lang="pl-PL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endParaRPr lang="pl-PL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r>
                  <a:rPr lang="pl-PL" sz="6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                          lokalni Ljapunovljev broj (apsolutna vrijednost označava pozitivan </a:t>
                </a: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pl-PL" sz="6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Ljapunovljev eskponent)</a:t>
                </a:r>
                <a:endParaRPr lang="pl-PL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pl-PL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>
                  <a:lnSpc>
                    <a:spcPct val="120000"/>
                  </a:lnSpc>
                  <a:buNone/>
                  <a:defRPr/>
                </a:pPr>
                <a:endParaRPr lang="sr-Latn-BA" sz="4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4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b="1" i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sr-Latn-BA" sz="2600" dirty="0" smtClean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80000"/>
                  </a:lnSpc>
                  <a:buNone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sr-Cyrl-CS" sz="1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539552" y="188640"/>
                <a:ext cx="8208912" cy="59375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3491880" y="4005064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6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18</a:t>
            </a:fld>
            <a:endParaRPr lang="sr-Cyrl-C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>
                <a:spLocks noGrp="1" noChangeArrowheads="1"/>
              </p:cNvSpPr>
              <p:nvPr>
                <p:ph sz="quarter" idx="4294967295"/>
              </p:nvPr>
            </p:nvSpPr>
            <p:spPr>
              <a:xfrm>
                <a:off x="539552" y="188640"/>
                <a:ext cx="8208912" cy="5937523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endParaRPr lang="sr-Latn-BA" sz="1800" dirty="0" smtClean="0"/>
              </a:p>
              <a:p>
                <a:pPr marL="365760" lvl="1" indent="0" algn="ctr">
                  <a:lnSpc>
                    <a:spcPct val="120000"/>
                  </a:lnSpc>
                  <a:buClr>
                    <a:srgbClr val="F14124">
                      <a:lumMod val="75000"/>
                    </a:srgbClr>
                  </a:buClr>
                  <a:buNone/>
                  <a:defRPr/>
                </a:pPr>
                <a:endParaRPr lang="sr-Latn-BA" sz="6200" i="1" u="sng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 globalni Ljapunovljev eksponent- usrednjavanje za veliki broj iteracija</a:t>
                </a: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r>
                  <a:rPr lang="pl-PL" sz="6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6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rezultati koji se dobijeni </a:t>
                </a:r>
                <a:r>
                  <a:rPr lang="sr-Latn-BA" sz="6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uvrštavanjem početnih vrijednosti u izraz </a:t>
                </a:r>
                <a:r>
                  <a:rPr lang="sr-Latn-BA" sz="6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 predstavljaju ulazne </a:t>
                </a: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sr-Latn-BA" sz="6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6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  podatke </a:t>
                </a:r>
                <a:r>
                  <a:rPr lang="sr-Latn-BA" sz="6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za </a:t>
                </a:r>
                <a:r>
                  <a:rPr lang="sr-Latn-BA" sz="6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novi </a:t>
                </a:r>
                <a:r>
                  <a:rPr lang="sr-Latn-BA" sz="6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krug proračuna tog istog izraza </a:t>
                </a:r>
                <a:endParaRPr lang="sr-Latn-BA" sz="6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r>
                  <a:rPr lang="sr-Latn-BA" sz="6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relacija:</a:t>
                </a: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14:m>
                  <m:oMath xmlns:m="http://schemas.openxmlformats.org/officeDocument/2006/math">
                    <m:r>
                      <a:rPr lang="sr-Latn-BA" sz="96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𝜆</m:t>
                    </m:r>
                    <m:r>
                      <a:rPr lang="sr-Latn-BA" sz="96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sr-Latn-BA" sz="9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r-Latn-BA" sz="9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r-Latn-BA" sz="9600" b="0" i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sr-Latn-BA" sz="9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𝑛</m:t>
                            </m:r>
                            <m:r>
                              <a:rPr lang="sr-Latn-BA" sz="9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sr-Latn-BA" sz="9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sr-Latn-BA" sz="9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BA" sz="9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𝑁</m:t>
                            </m:r>
                          </m:den>
                        </m:f>
                      </m:e>
                    </m:func>
                    <m:nary>
                      <m:naryPr>
                        <m:chr m:val="∑"/>
                        <m:ctrlPr>
                          <a:rPr lang="sr-Latn-BA" sz="9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sz="9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sr-Latn-BA" sz="9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=0</m:t>
                        </m:r>
                      </m:sub>
                      <m:sup>
                        <m:r>
                          <a:rPr lang="sr-Latn-BA" sz="9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𝑁</m:t>
                        </m:r>
                        <m:r>
                          <a:rPr lang="sr-Latn-BA" sz="9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−1</m:t>
                        </m:r>
                      </m:sup>
                      <m:e>
                        <m:r>
                          <a:rPr lang="sr-Latn-BA" sz="9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𝑙𝑛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sr-Latn-BA" sz="9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sr-Latn-BA" sz="96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BA" sz="96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96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sr-Latn-BA" sz="96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sr-Latn-BA" sz="9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9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sr-Latn-BA" sz="9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sr-Latn-BA" sz="9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8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pl-PL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endParaRPr lang="pl-PL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srednji </a:t>
                </a:r>
                <a:r>
                  <a:rPr lang="pl-PL" sz="6400" dirty="0">
                    <a:latin typeface="Times New Roman" pitchFamily="18" charset="0"/>
                    <a:cs typeface="Times New Roman" pitchFamily="18" charset="0"/>
                  </a:rPr>
                  <a:t>eksponencijalni rast udaljenosti </a:t>
                </a:r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između </a:t>
                </a:r>
                <a:r>
                  <a:rPr lang="pl-PL" sz="6400" dirty="0">
                    <a:latin typeface="Times New Roman" pitchFamily="18" charset="0"/>
                    <a:cs typeface="Times New Roman" pitchFamily="18" charset="0"/>
                  </a:rPr>
                  <a:t>dva bliska početna </a:t>
                </a:r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uvjeta ili srednje </a:t>
                </a:r>
                <a:r>
                  <a:rPr lang="pl-PL" sz="6400" dirty="0">
                    <a:latin typeface="Times New Roman" pitchFamily="18" charset="0"/>
                    <a:cs typeface="Times New Roman" pitchFamily="18" charset="0"/>
                  </a:rPr>
                  <a:t>istezanje </a:t>
                </a:r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prostora, kaos je pozitivna, a fiskna točka negativna vrijednost</a:t>
                </a: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endParaRPr lang="pl-PL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>
                  <a:lnSpc>
                    <a:spcPct val="120000"/>
                  </a:lnSpc>
                  <a:buNone/>
                  <a:defRPr/>
                </a:pPr>
                <a:endParaRPr lang="sr-Latn-BA" sz="4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4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b="1" i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sr-Latn-BA" sz="2600" dirty="0" smtClean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80000"/>
                  </a:lnSpc>
                  <a:buNone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sr-Cyrl-CS" sz="1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539552" y="188640"/>
                <a:ext cx="8208912" cy="5937523"/>
              </a:xfrm>
              <a:prstGeom prst="rect">
                <a:avLst/>
              </a:prstGeom>
              <a:blipFill rotWithShape="1">
                <a:blip r:embed="rId3"/>
                <a:stretch>
                  <a:fillRect r="-37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3275856" y="3789040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2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19</a:t>
            </a:fld>
            <a:endParaRPr lang="sr-Cyrl-CS"/>
          </a:p>
        </p:txBody>
      </p:sp>
      <p:sp>
        <p:nvSpPr>
          <p:cNvPr id="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9552" y="188640"/>
            <a:ext cx="8208912" cy="593752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sr-Latn-BA" sz="1800" dirty="0" smtClean="0"/>
          </a:p>
          <a:p>
            <a:pPr marL="365760" lvl="1" indent="0" algn="ctr">
              <a:lnSpc>
                <a:spcPct val="12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endParaRPr lang="sr-Latn-BA" sz="6200" i="1" u="sng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pl-PL" sz="64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pl-PL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64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lnSpc>
                <a:spcPct val="120000"/>
              </a:lnSpc>
              <a:buNone/>
              <a:defRPr/>
            </a:pPr>
            <a:endParaRPr lang="sr-Latn-BA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6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6400" b="1" u="sng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r>
              <a:rPr lang="sr-Latn-BA" sz="6400" b="1" u="sng" dirty="0" smtClean="0">
                <a:latin typeface="Times New Roman" pitchFamily="18" charset="0"/>
                <a:cs typeface="Times New Roman" pitchFamily="18" charset="0"/>
              </a:rPr>
              <a:t>Tablica </a:t>
            </a:r>
            <a:r>
              <a:rPr lang="sr-Latn-BA" sz="6400" b="1" u="sng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sr-Latn-BA" sz="6400" dirty="0">
                <a:latin typeface="Times New Roman" pitchFamily="18" charset="0"/>
                <a:cs typeface="Times New Roman" pitchFamily="18" charset="0"/>
              </a:rPr>
              <a:t>- V</a:t>
            </a:r>
            <a:r>
              <a:rPr lang="sr-Latn-BA" sz="6400" dirty="0" smtClean="0">
                <a:latin typeface="Times New Roman" pitchFamily="18" charset="0"/>
                <a:cs typeface="Times New Roman" pitchFamily="18" charset="0"/>
              </a:rPr>
              <a:t>remenske nizovi </a:t>
            </a:r>
            <a:r>
              <a:rPr lang="sr-Latn-BA" sz="6400" dirty="0">
                <a:latin typeface="Times New Roman" pitchFamily="18" charset="0"/>
                <a:cs typeface="Times New Roman" pitchFamily="18" charset="0"/>
              </a:rPr>
              <a:t>koji su generirani po Feigenbaumovoj slici, na osnovu parametra </a:t>
            </a:r>
            <a:r>
              <a:rPr lang="sr-Latn-BA" sz="64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sr-Latn-BA" sz="6400" dirty="0">
                <a:latin typeface="Times New Roman" pitchFamily="18" charset="0"/>
                <a:cs typeface="Times New Roman" pitchFamily="18" charset="0"/>
              </a:rPr>
              <a:t> računati su </a:t>
            </a:r>
            <a:r>
              <a:rPr lang="sr-Latn-BA" sz="6400" i="1" dirty="0">
                <a:latin typeface="Times New Roman" pitchFamily="18" charset="0"/>
                <a:cs typeface="Times New Roman" pitchFamily="18" charset="0"/>
              </a:rPr>
              <a:t>Cmp</a:t>
            </a:r>
            <a:r>
              <a:rPr lang="sr-Latn-BA" sz="6400" dirty="0">
                <a:latin typeface="Times New Roman" pitchFamily="18" charset="0"/>
                <a:cs typeface="Times New Roman" pitchFamily="18" charset="0"/>
              </a:rPr>
              <a:t> i Ljapunovljev eksponent </a:t>
            </a:r>
            <a:r>
              <a:rPr lang="el-GR" sz="6400" i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l-GR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6400" dirty="0" smtClean="0">
                <a:latin typeface="Times New Roman" pitchFamily="18" charset="0"/>
                <a:cs typeface="Times New Roman" pitchFamily="18" charset="0"/>
              </a:rPr>
              <a:t>, može </a:t>
            </a:r>
            <a:r>
              <a:rPr lang="sr-Latn-BA" sz="6400" dirty="0">
                <a:latin typeface="Times New Roman" pitchFamily="18" charset="0"/>
                <a:cs typeface="Times New Roman" pitchFamily="18" charset="0"/>
              </a:rPr>
              <a:t>se zaključiti da sa rastom Ljapunovljevog eksponenta raste i </a:t>
            </a:r>
            <a:r>
              <a:rPr lang="sr-Latn-BA" sz="6400" i="1" dirty="0" smtClean="0">
                <a:latin typeface="Times New Roman" pitchFamily="18" charset="0"/>
                <a:cs typeface="Times New Roman" pitchFamily="18" charset="0"/>
              </a:rPr>
              <a:t>Cmp, </a:t>
            </a:r>
            <a:r>
              <a:rPr lang="sr-Latn-BA" sz="6400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sr-Latn-BA" sz="6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6400" dirty="0">
                <a:latin typeface="Times New Roman" pitchFamily="18" charset="0"/>
                <a:cs typeface="Times New Roman" pitchFamily="18" charset="0"/>
              </a:rPr>
              <a:t>da je složenost </a:t>
            </a:r>
            <a:r>
              <a:rPr lang="sr-Latn-BA" sz="6400" i="1" dirty="0">
                <a:latin typeface="Times New Roman" pitchFamily="18" charset="0"/>
                <a:cs typeface="Times New Roman" pitchFamily="18" charset="0"/>
              </a:rPr>
              <a:t>Cmp </a:t>
            </a:r>
            <a:r>
              <a:rPr lang="sr-Latn-BA" sz="6400" dirty="0">
                <a:latin typeface="Times New Roman" pitchFamily="18" charset="0"/>
                <a:cs typeface="Times New Roman" pitchFamily="18" charset="0"/>
              </a:rPr>
              <a:t>niža kada se doda manji broj šuma</a:t>
            </a:r>
            <a:endParaRPr lang="sr-Latn-BA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b="1" i="1" u="sng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1600" b="1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r>
              <a:rPr lang="sr-Latn-BA" sz="26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80000"/>
              </a:lnSpc>
              <a:buNone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9986029"/>
                  </p:ext>
                </p:extLst>
              </p:nvPr>
            </p:nvGraphicFramePr>
            <p:xfrm>
              <a:off x="611560" y="836712"/>
              <a:ext cx="8136904" cy="280831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55600"/>
                    <a:gridCol w="1355600"/>
                    <a:gridCol w="1356426"/>
                    <a:gridCol w="1356426"/>
                    <a:gridCol w="1356426"/>
                    <a:gridCol w="1356426"/>
                  </a:tblGrid>
                  <a:tr h="3309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200" dirty="0">
                              <a:effectLst/>
                            </a:rPr>
                            <a:t>q</a:t>
                          </a:r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400">
                                    <a:effectLst/>
                                    <a:latin typeface="Cambria Math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200">
                              <a:effectLst/>
                            </a:rPr>
                            <a:t>Cmp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200">
                              <a:effectLst/>
                            </a:rPr>
                            <a:t>q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400">
                                    <a:effectLst/>
                                    <a:latin typeface="Cambria Math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200">
                              <a:effectLst/>
                            </a:rPr>
                            <a:t>Cmp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09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1,3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-0,425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-41,59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1,46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0,19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-0,9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09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 dirty="0">
                              <a:effectLst/>
                            </a:rPr>
                            <a:t>1,35</a:t>
                          </a:r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-0,097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-36,36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1,794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0,351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-0,507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09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1,402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0,028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-8,31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1,57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0,361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0,008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09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 dirty="0">
                              <a:effectLst/>
                            </a:rPr>
                            <a:t>1,405</a:t>
                          </a:r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0,054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-6,46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1,68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0,403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-0,825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09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1,41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0,094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 dirty="0">
                              <a:effectLst/>
                            </a:rPr>
                            <a:t>-8,85</a:t>
                          </a:r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1,83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0,481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-0,01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09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1,42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0,11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-8,05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1,89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0,548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-0,37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09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0,17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-6,96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1,94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0,585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-1,7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09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0,18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-7,84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1,99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0,684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 dirty="0">
                              <a:effectLst/>
                            </a:rPr>
                            <a:t>-0,5</a:t>
                          </a:r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9986029"/>
                  </p:ext>
                </p:extLst>
              </p:nvPr>
            </p:nvGraphicFramePr>
            <p:xfrm>
              <a:off x="611560" y="836712"/>
              <a:ext cx="8136904" cy="280831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55600"/>
                    <a:gridCol w="1355600"/>
                    <a:gridCol w="1356426"/>
                    <a:gridCol w="1356426"/>
                    <a:gridCol w="1356426"/>
                    <a:gridCol w="1356426"/>
                  </a:tblGrid>
                  <a:tr h="3309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200" dirty="0">
                              <a:effectLst/>
                            </a:rPr>
                            <a:t>q</a:t>
                          </a:r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99552" t="-9259" r="-399552" b="-7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200">
                              <a:effectLst/>
                            </a:rPr>
                            <a:t>Cmp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200">
                              <a:effectLst/>
                            </a:rPr>
                            <a:t>q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00901" t="-9259" r="-100901" b="-7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200">
                              <a:effectLst/>
                            </a:rPr>
                            <a:t>Cmp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09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1,3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-0,425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-41,59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1,46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0,19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-0,9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09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1,35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-0,097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-36,36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1,794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0,351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-0,507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09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1,402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0,028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-8,31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1,57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0,361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0,008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09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1,405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0,054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-6,46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1,68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0,403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-0,825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09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1,41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0,094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 dirty="0">
                              <a:effectLst/>
                            </a:rPr>
                            <a:t>-8,85</a:t>
                          </a:r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1,83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0,481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-0,01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09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1,42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0,11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-8,05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1,89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0,548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-0,37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09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0,17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-6,96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1,94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0,585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-1,7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09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0,18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-7,84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1,99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0,684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 dirty="0">
                              <a:effectLst/>
                            </a:rPr>
                            <a:t>-0,5</a:t>
                          </a:r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447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582612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sr-Latn-BA" u="sng" dirty="0" smtClean="0">
                <a:solidFill>
                  <a:schemeClr val="tx1"/>
                </a:solidFill>
              </a:rPr>
              <a:t>Pregled Seminara</a:t>
            </a:r>
            <a:r>
              <a:rPr lang="sr-Latn-BA" b="1" u="sng" dirty="0" smtClean="0">
                <a:solidFill>
                  <a:schemeClr val="tx1"/>
                </a:solidFill>
              </a:rPr>
              <a:t>:</a:t>
            </a:r>
            <a:endParaRPr b="1" u="sng" dirty="0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sr-Latn-BA" dirty="0" smtClean="0"/>
              <a:t>30.01-.01.02.2017.</a:t>
            </a:r>
            <a:endParaRPr lang="sr-Cyrl-C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Samostalni seminar iz istraživanja u fizici</a:t>
            </a:r>
            <a:endParaRPr lang="sr-Cyrl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2</a:t>
            </a:fld>
            <a:endParaRPr lang="sr-Cyrl-CS" dirty="0"/>
          </a:p>
        </p:txBody>
      </p:sp>
      <p:sp>
        <p:nvSpPr>
          <p:cNvPr id="5" name="Rectangle 4"/>
          <p:cNvSpPr/>
          <p:nvPr/>
        </p:nvSpPr>
        <p:spPr>
          <a:xfrm>
            <a:off x="899592" y="1340768"/>
            <a:ext cx="7344816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AutoNum type="arabicPeriod"/>
            </a:pPr>
            <a:r>
              <a:rPr lang="sr-Latn-BA" sz="2400" b="1" dirty="0" smtClean="0">
                <a:latin typeface="Times New Roman" pitchFamily="18" charset="0"/>
                <a:cs typeface="Times New Roman" pitchFamily="18" charset="0"/>
              </a:rPr>
              <a:t>Uvod i definicija </a:t>
            </a:r>
            <a:r>
              <a:rPr lang="sr-Latn-BA" sz="2400" b="1" i="1" dirty="0" smtClean="0">
                <a:latin typeface="Times New Roman" pitchFamily="18" charset="0"/>
                <a:cs typeface="Times New Roman" pitchFamily="18" charset="0"/>
              </a:rPr>
              <a:t>Cmp</a:t>
            </a:r>
            <a:r>
              <a:rPr lang="sr-Latn-BA" sz="2400" b="1" dirty="0" smtClean="0">
                <a:latin typeface="Times New Roman" pitchFamily="18" charset="0"/>
                <a:cs typeface="Times New Roman" pitchFamily="18" charset="0"/>
              </a:rPr>
              <a:t> složenosti kratkih vremenskih nizova</a:t>
            </a:r>
          </a:p>
          <a:p>
            <a:pPr marL="342900" indent="-342900" algn="l">
              <a:buAutoNum type="arabicPeriod"/>
            </a:pPr>
            <a:r>
              <a:rPr lang="sr-Latn-BA" sz="2400" b="1" dirty="0" smtClean="0">
                <a:latin typeface="Times New Roman" pitchFamily="18" charset="0"/>
                <a:cs typeface="Times New Roman" pitchFamily="18" charset="0"/>
              </a:rPr>
              <a:t>Redovite oscilacije</a:t>
            </a:r>
          </a:p>
          <a:p>
            <a:pPr marL="342900" indent="-342900" algn="l">
              <a:buAutoNum type="arabicPeriod"/>
            </a:pPr>
            <a:r>
              <a:rPr lang="sr-Latn-BA" sz="2400" b="1" dirty="0" smtClean="0">
                <a:latin typeface="Times New Roman" pitchFamily="18" charset="0"/>
                <a:cs typeface="Times New Roman" pitchFamily="18" charset="0"/>
              </a:rPr>
              <a:t>Kaos i Šum</a:t>
            </a:r>
          </a:p>
          <a:p>
            <a:pPr marL="342900" indent="-342900" algn="l">
              <a:buAutoNum type="arabicPeriod"/>
            </a:pPr>
            <a:r>
              <a:rPr lang="sr-Latn-BA" sz="2400" b="1" dirty="0" smtClean="0">
                <a:latin typeface="Times New Roman" pitchFamily="18" charset="0"/>
                <a:cs typeface="Times New Roman" pitchFamily="18" charset="0"/>
              </a:rPr>
              <a:t>Integracija Monte Carlo metodom</a:t>
            </a:r>
          </a:p>
          <a:p>
            <a:pPr marL="342900" indent="-342900" algn="l">
              <a:buAutoNum type="arabicPeriod"/>
            </a:pPr>
            <a:r>
              <a:rPr lang="sr-Latn-BA" sz="2400" b="1" dirty="0" smtClean="0">
                <a:latin typeface="Times New Roman" pitchFamily="18" charset="0"/>
                <a:cs typeface="Times New Roman" pitchFamily="18" charset="0"/>
              </a:rPr>
              <a:t>Nelinearne prigušene oscilacije</a:t>
            </a:r>
          </a:p>
          <a:p>
            <a:pPr marL="342900" indent="-342900" algn="l">
              <a:buAutoNum type="arabicPeriod"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Predviđanje 110-tog elementa niza i 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Cmp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kao funkcija 110-tog elementa niza</a:t>
            </a:r>
            <a:endParaRPr lang="sr-Latn-B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sr-Latn-BA" sz="2400" b="1" dirty="0" smtClean="0">
                <a:latin typeface="Times New Roman" pitchFamily="18" charset="0"/>
                <a:cs typeface="Times New Roman" pitchFamily="18" charset="0"/>
              </a:rPr>
              <a:t>Konvencionalni i alternativni pristup</a:t>
            </a:r>
          </a:p>
          <a:p>
            <a:pPr marL="342900" indent="-342900" algn="l">
              <a:buAutoNum type="arabicPeriod"/>
            </a:pPr>
            <a:r>
              <a:rPr lang="sr-Latn-BA" sz="2400" b="1" dirty="0" smtClean="0">
                <a:latin typeface="Times New Roman" pitchFamily="18" charset="0"/>
                <a:cs typeface="Times New Roman" pitchFamily="18" charset="0"/>
              </a:rPr>
              <a:t>Realni vremenski nizovi</a:t>
            </a:r>
          </a:p>
          <a:p>
            <a:pPr marL="342900" indent="-342900" algn="l">
              <a:buAutoNum type="arabicPeriod"/>
            </a:pPr>
            <a:r>
              <a:rPr lang="sr-Latn-BA" sz="2400" b="1" dirty="0" smtClean="0">
                <a:latin typeface="Times New Roman" pitchFamily="18" charset="0"/>
                <a:cs typeface="Times New Roman" pitchFamily="18" charset="0"/>
              </a:rPr>
              <a:t>Zaključak</a:t>
            </a:r>
          </a:p>
          <a:p>
            <a:pPr marL="342900" indent="-342900" algn="l">
              <a:buAutoNum type="arabicPeriod"/>
            </a:pPr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20</a:t>
            </a:fld>
            <a:endParaRPr lang="sr-Cyrl-CS"/>
          </a:p>
        </p:txBody>
      </p:sp>
      <p:sp>
        <p:nvSpPr>
          <p:cNvPr id="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9552" y="188640"/>
            <a:ext cx="8208912" cy="593752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sr-Latn-BA" sz="1800" dirty="0" smtClean="0"/>
          </a:p>
          <a:p>
            <a:pPr marL="365760" lvl="1" indent="0" algn="ctr">
              <a:lnSpc>
                <a:spcPct val="12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endParaRPr lang="sr-Latn-BA" sz="6200" i="1" u="sng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pl-PL" sz="64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pl-PL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64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lnSpc>
                <a:spcPct val="120000"/>
              </a:lnSpc>
              <a:buNone/>
              <a:defRPr/>
            </a:pPr>
            <a:endParaRPr lang="sr-Latn-BA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6400" b="1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r>
              <a:rPr lang="sr-Latn-BA" sz="6400" b="1" dirty="0" smtClean="0">
                <a:latin typeface="Times New Roman" pitchFamily="18" charset="0"/>
                <a:cs typeface="Times New Roman" pitchFamily="18" charset="0"/>
              </a:rPr>
              <a:t>Tablica 2.</a:t>
            </a:r>
            <a:r>
              <a:rPr lang="sr-Latn-BA" sz="6400" dirty="0">
                <a:latin typeface="Times New Roman" pitchFamily="18" charset="0"/>
                <a:cs typeface="Times New Roman" pitchFamily="18" charset="0"/>
              </a:rPr>
              <a:t>- Izračunavanje Ljapunovljevog eksponenta i složenosti za kratke vremenske nizove koji sadrže šum gdje su razina šuma i Ljapunovljev eksponent dovoljno niski (</a:t>
            </a:r>
            <a:r>
              <a:rPr lang="sr-Latn-BA" sz="6400" dirty="0" smtClean="0">
                <a:latin typeface="Times New Roman" pitchFamily="18" charset="0"/>
                <a:cs typeface="Times New Roman" pitchFamily="18" charset="0"/>
              </a:rPr>
              <a:t>opadajući)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b="1" i="1" u="sng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1600" b="1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r>
              <a:rPr lang="sr-Latn-BA" sz="26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80000"/>
              </a:lnSpc>
              <a:buNone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0174071"/>
                  </p:ext>
                </p:extLst>
              </p:nvPr>
            </p:nvGraphicFramePr>
            <p:xfrm>
              <a:off x="755576" y="980728"/>
              <a:ext cx="7920880" cy="31683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97920"/>
                    <a:gridCol w="1933359"/>
                    <a:gridCol w="2495693"/>
                    <a:gridCol w="2493908"/>
                  </a:tblGrid>
                  <a:tr h="4526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200" dirty="0">
                              <a:effectLst/>
                            </a:rPr>
                            <a:t>q</a:t>
                          </a:r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sr-Latn-BA" sz="1400">
                                  <a:effectLst/>
                                  <a:latin typeface="Cambria Math"/>
                                </a:rPr>
                                <m:t>𝜆</m:t>
                              </m:r>
                            </m:oMath>
                          </a14:m>
                          <a:r>
                            <a:rPr lang="sr-Latn-BA" sz="1400">
                              <a:effectLst/>
                            </a:rPr>
                            <a:t> (bez šuma)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200">
                              <a:effectLst/>
                            </a:rPr>
                            <a:t>Cmp </a:t>
                          </a:r>
                          <a:r>
                            <a:rPr lang="sr-Latn-BA" sz="1400">
                              <a:effectLst/>
                            </a:rPr>
                            <a:t>(sa 0,1% šuma)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200" dirty="0">
                              <a:effectLst/>
                            </a:rPr>
                            <a:t>Cmp </a:t>
                          </a:r>
                          <a:r>
                            <a:rPr lang="sr-Latn-BA" sz="1400" dirty="0">
                              <a:effectLst/>
                            </a:rPr>
                            <a:t>(sa </a:t>
                          </a:r>
                          <a:r>
                            <a:rPr lang="sr-Latn-BA" sz="1400" dirty="0" smtClean="0">
                              <a:effectLst/>
                            </a:rPr>
                            <a:t>1</a:t>
                          </a:r>
                          <a:r>
                            <a:rPr lang="sr-Latn-BA" sz="1400" dirty="0">
                              <a:effectLst/>
                            </a:rPr>
                            <a:t>% šuma)</a:t>
                          </a:r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526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1,405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0,054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-6,36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-3,55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526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1,402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 dirty="0">
                              <a:effectLst/>
                            </a:rPr>
                            <a:t>0,028</a:t>
                          </a:r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-6,19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-3,7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526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1,406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0,069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-5,41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-3,6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526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0,18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 dirty="0">
                              <a:effectLst/>
                            </a:rPr>
                            <a:t>-3,4</a:t>
                          </a:r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-2,95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526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1,94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0,585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-1,67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-1,44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526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1,99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0,654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-0,49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 dirty="0">
                              <a:effectLst/>
                            </a:rPr>
                            <a:t>-0,43</a:t>
                          </a:r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0174071"/>
                  </p:ext>
                </p:extLst>
              </p:nvPr>
            </p:nvGraphicFramePr>
            <p:xfrm>
              <a:off x="755576" y="980728"/>
              <a:ext cx="7920880" cy="31683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97920"/>
                    <a:gridCol w="1933359"/>
                    <a:gridCol w="2495693"/>
                    <a:gridCol w="2493908"/>
                  </a:tblGrid>
                  <a:tr h="4526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200" dirty="0">
                              <a:effectLst/>
                            </a:rPr>
                            <a:t>q</a:t>
                          </a:r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2050" t="-10811" r="-258360" b="-6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200">
                              <a:effectLst/>
                            </a:rPr>
                            <a:t>Cmp </a:t>
                          </a:r>
                          <a:r>
                            <a:rPr lang="sr-Latn-BA" sz="1400">
                              <a:effectLst/>
                            </a:rPr>
                            <a:t>(sa 0,1% šuma)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200" dirty="0">
                              <a:effectLst/>
                            </a:rPr>
                            <a:t>Cmp </a:t>
                          </a:r>
                          <a:r>
                            <a:rPr lang="sr-Latn-BA" sz="1400" dirty="0">
                              <a:effectLst/>
                            </a:rPr>
                            <a:t>(sa </a:t>
                          </a:r>
                          <a:r>
                            <a:rPr lang="sr-Latn-BA" sz="1400" dirty="0" smtClean="0">
                              <a:effectLst/>
                            </a:rPr>
                            <a:t>1</a:t>
                          </a:r>
                          <a:r>
                            <a:rPr lang="sr-Latn-BA" sz="1400" dirty="0">
                              <a:effectLst/>
                            </a:rPr>
                            <a:t>% šuma)</a:t>
                          </a:r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526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1,405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0,054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-6,36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-3,55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526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1,402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0,028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-6,19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-3,7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526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1,406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0,069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-5,41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-3,6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526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1,44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0,18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 dirty="0">
                              <a:effectLst/>
                            </a:rPr>
                            <a:t>-3,4</a:t>
                          </a:r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-2,95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526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1,94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0,585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-1,67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-1,44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526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1,99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0,654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>
                              <a:effectLst/>
                            </a:rPr>
                            <a:t>-0,49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r-Latn-BA" sz="1400" dirty="0">
                              <a:effectLst/>
                            </a:rPr>
                            <a:t>-0,43</a:t>
                          </a:r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12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21</a:t>
            </a:fld>
            <a:endParaRPr lang="sr-Cyrl-C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>
                <a:spLocks noGrp="1" noChangeArrowheads="1"/>
              </p:cNvSpPr>
              <p:nvPr>
                <p:ph sz="quarter" idx="4294967295"/>
              </p:nvPr>
            </p:nvSpPr>
            <p:spPr>
              <a:xfrm>
                <a:off x="539552" y="1340768"/>
                <a:ext cx="8208912" cy="4752528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endParaRPr lang="sr-Latn-BA" sz="1800" dirty="0" smtClean="0"/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pl-PL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pl-PL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>
                  <a:lnSpc>
                    <a:spcPct val="120000"/>
                  </a:lnSpc>
                  <a:buNone/>
                  <a:defRPr/>
                </a:pPr>
                <a:endParaRPr lang="sr-Latn-BA" sz="4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4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sr-Latn-BA" sz="6400" b="1" dirty="0">
                    <a:latin typeface="Times New Roman" pitchFamily="18" charset="0"/>
                    <a:cs typeface="Times New Roman" pitchFamily="18" charset="0"/>
                  </a:rPr>
                  <a:t>Tablica </a:t>
                </a:r>
                <a:r>
                  <a:rPr lang="sr-Latn-BA" sz="6400" b="1" dirty="0" smtClean="0">
                    <a:latin typeface="Times New Roman" pitchFamily="18" charset="0"/>
                    <a:cs typeface="Times New Roman" pitchFamily="18" charset="0"/>
                  </a:rPr>
                  <a:t>3.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- Izračunavanje proizvoljnih integrala Monte Carlo metodom uporabom slučajno distribuiranih točaka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Latn-BA" sz="56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56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56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r-Latn-BA" sz="56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r-Latn-BA" sz="56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r-Latn-BA" sz="56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5600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sr-Latn-BA" sz="56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sr-Latn-BA" sz="5600" b="1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d>
                      <m:dPr>
                        <m:ctrlPr>
                          <a:rPr lang="sr-Latn-BA" sz="5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sr-Latn-BA" sz="5600" b="0" i="1" dirty="0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sr-Latn-BA" sz="5600" b="0" i="1" dirty="0" smtClean="0">
                            <a:latin typeface="Cambria Math"/>
                            <a:cs typeface="Times New Roman" pitchFamily="18" charset="0"/>
                          </a:rPr>
                          <m:t>=1,2,…,110</m:t>
                        </m:r>
                      </m:e>
                    </m:d>
                  </m:oMath>
                </a14:m>
                <a:r>
                  <a:rPr lang="sr-Latn-BA" sz="56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, integracija je mnogo preciznija za složenije stokastične nizove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sr-Latn-BA" sz="2600" dirty="0" smtClean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80000"/>
                  </a:lnSpc>
                  <a:buNone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sr-Cyrl-CS" sz="1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539552" y="1340768"/>
                <a:ext cx="8208912" cy="4752528"/>
              </a:xfrm>
              <a:prstGeom prst="rect">
                <a:avLst/>
              </a:prstGeom>
              <a:blipFill rotWithShape="1">
                <a:blip r:embed="rId3"/>
                <a:stretch>
                  <a:fillRect r="-37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115616" y="260648"/>
            <a:ext cx="748883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Integracija Monte Carlo metodom</a:t>
            </a:r>
            <a:endParaRPr lang="sr-Latn-B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9739124"/>
                  </p:ext>
                </p:extLst>
              </p:nvPr>
            </p:nvGraphicFramePr>
            <p:xfrm>
              <a:off x="971600" y="1484784"/>
              <a:ext cx="7632848" cy="32403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66101"/>
                    <a:gridCol w="956545"/>
                    <a:gridCol w="744979"/>
                    <a:gridCol w="637696"/>
                    <a:gridCol w="744229"/>
                    <a:gridCol w="745729"/>
                    <a:gridCol w="1037569"/>
                  </a:tblGrid>
                  <a:tr h="3156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 dirty="0">
                              <a:effectLst/>
                            </a:rPr>
                            <a:t>Integrali</a:t>
                          </a:r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𝐶𝑚𝑝</m:t>
                                    </m:r>
                                  </m:e>
                                  <m:sub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𝐶𝑚𝑝</m:t>
                                    </m:r>
                                  </m:e>
                                  <m:sub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1100">
                                        <a:effectLst/>
                                        <a:latin typeface="Cambria Math"/>
                                      </a:rPr>
                                      <m:t>𝑔𝑟𝑒</m:t>
                                    </m:r>
                                    <m:r>
                                      <a:rPr lang="sr-Latn-BA" sz="1100">
                                        <a:effectLst/>
                                        <a:latin typeface="Cambria Math"/>
                                      </a:rPr>
                                      <m:t>š</m:t>
                                    </m:r>
                                    <m:r>
                                      <a:rPr lang="sr-Latn-BA" sz="1100">
                                        <a:effectLst/>
                                        <a:latin typeface="Cambria Math"/>
                                      </a:rPr>
                                      <m:t>𝑘𝑎</m:t>
                                    </m:r>
                                  </m:e>
                                  <m:sub>
                                    <m:r>
                                      <a:rPr lang="sr-Latn-BA" sz="11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sr-Latn-BA" sz="1100">
                                    <a:effectLst/>
                                    <a:latin typeface="Cambria Math"/>
                                  </a:rPr>
                                  <m:t>(%)</m:t>
                                </m:r>
                              </m:oMath>
                            </m:oMathPara>
                          </a14:m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𝐶𝑚𝑝</m:t>
                                    </m:r>
                                  </m:e>
                                  <m:sub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𝐶𝑚𝑝</m:t>
                                    </m:r>
                                  </m:e>
                                  <m:sub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1100">
                                        <a:effectLst/>
                                        <a:latin typeface="Cambria Math"/>
                                      </a:rPr>
                                      <m:t>𝑔𝑟𝑒</m:t>
                                    </m:r>
                                    <m:r>
                                      <a:rPr lang="sr-Latn-BA" sz="1100">
                                        <a:effectLst/>
                                        <a:latin typeface="Cambria Math"/>
                                      </a:rPr>
                                      <m:t>š</m:t>
                                    </m:r>
                                    <m:r>
                                      <a:rPr lang="sr-Latn-BA" sz="1100">
                                        <a:effectLst/>
                                        <a:latin typeface="Cambria Math"/>
                                      </a:rPr>
                                      <m:t>𝑘𝑎</m:t>
                                    </m:r>
                                  </m:e>
                                  <m:sub>
                                    <m:r>
                                      <a:rPr lang="sr-Latn-BA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sr-Latn-BA" sz="1100">
                                    <a:effectLst/>
                                    <a:latin typeface="Cambria Math"/>
                                  </a:rPr>
                                  <m:t>(%)</m:t>
                                </m:r>
                              </m:oMath>
                            </m:oMathPara>
                          </a14:m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</a:tr>
                  <a:tr h="7815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ctrlPr>
                                      <a:rPr lang="sr-Latn-BA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sr-Latn-BA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Latn-BA" sz="1400">
                                            <a:effectLst/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sr-Latn-BA" sz="1400"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sr-Latn-BA" sz="1400">
                                            <a:effectLst/>
                                            <a:latin typeface="Cambria Math"/>
                                          </a:rPr>
                                          <m:t>𝑣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sr-Latn-BA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Latn-BA" sz="1400">
                                            <a:effectLst/>
                                            <a:latin typeface="Cambria Math"/>
                                          </a:rPr>
                                          <m:t>𝑐𝑜𝑠</m:t>
                                        </m:r>
                                      </m:e>
                                      <m:sup>
                                        <m:r>
                                          <a:rPr lang="sr-Latn-BA" sz="14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𝑣𝑑𝑣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-0,967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-0,812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5,9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-0,735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0,937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0,9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</a:tr>
                  <a:tr h="135789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ctrlPr>
                                      <a:rPr lang="sr-Latn-BA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2,53</m:t>
                                    </m:r>
                                  </m:sup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sr-Latn-BA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sr-Latn-BA" sz="1400">
                                            <a:effectLst/>
                                            <a:latin typeface="Cambria Math"/>
                                          </a:rPr>
                                          <m:t>0,3</m:t>
                                        </m:r>
                                        <m:r>
                                          <a:rPr lang="sr-Latn-BA" sz="1400">
                                            <a:effectLst/>
                                            <a:latin typeface="Cambria Math"/>
                                          </a:rPr>
                                          <m:t>𝑣</m:t>
                                        </m:r>
                                        <m:r>
                                          <a:rPr lang="sr-Latn-BA" sz="1400">
                                            <a:effectLst/>
                                            <a:latin typeface="Cambria Math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sr-Latn-BA" sz="14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sr-Latn-BA" sz="1400">
                                                <a:effectLst/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sr-Latn-BA" sz="14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sr-Latn-BA" sz="1400">
                                                    <a:effectLst/>
                                                    <a:latin typeface="Cambria Math"/>
                                                  </a:rPr>
                                                  <m:t>5+3</m:t>
                                                </m:r>
                                                <m:r>
                                                  <a:rPr lang="sr-Latn-BA" sz="1400">
                                                    <a:effectLst/>
                                                    <a:latin typeface="Cambria Math"/>
                                                  </a:rPr>
                                                  <m:t>𝑠𝑖𝑛</m:t>
                                                </m:r>
                                                <m:r>
                                                  <a:rPr lang="sr-Latn-BA" sz="1400">
                                                    <a:effectLst/>
                                                    <a:latin typeface="Cambria Math"/>
                                                  </a:rPr>
                                                  <m:t>4</m:t>
                                                </m:r>
                                                <m:r>
                                                  <a:rPr lang="sr-Latn-BA" sz="1400">
                                                    <a:effectLst/>
                                                    <a:latin typeface="Cambria Math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rad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𝑣𝑑𝑣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-1,42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-0,82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14,16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-0,26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-0,09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10,82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</a:tr>
                  <a:tr h="785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ctrlPr>
                                      <a:rPr lang="sr-Latn-BA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5,41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sr-Latn-BA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Latn-BA" sz="1400">
                                            <a:effectLst/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sr-Latn-BA" sz="1400">
                                            <a:effectLst/>
                                            <a:latin typeface="Cambria Math"/>
                                          </a:rPr>
                                          <m:t>𝑣</m:t>
                                        </m:r>
                                        <m:r>
                                          <a:rPr lang="sr-Latn-BA" sz="1400"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sr-Latn-BA" sz="14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sr-Latn-BA" sz="1400">
                                                <a:effectLst/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sr-Latn-BA" sz="1400">
                                                <a:effectLst/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sr-Latn-BA" sz="1400">
                                                <a:effectLst/>
                                                <a:latin typeface="Cambria Math"/>
                                              </a:rPr>
                                              <m:t>−2)</m:t>
                                            </m:r>
                                          </m:e>
                                          <m:sup>
                                            <m:r>
                                              <a:rPr lang="sr-Latn-BA" sz="1400">
                                                <a:effectLst/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  <m:r>
                                      <a:rPr lang="sr-Latn-BA" sz="1400">
                                        <a:effectLst/>
                                        <a:latin typeface="Cambria Math"/>
                                      </a:rPr>
                                      <m:t>𝑑𝑣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-0,992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-0,711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17,12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-0,742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0,178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 dirty="0">
                              <a:effectLst/>
                            </a:rPr>
                            <a:t>5,04</a:t>
                          </a:r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9739124"/>
                  </p:ext>
                </p:extLst>
              </p:nvPr>
            </p:nvGraphicFramePr>
            <p:xfrm>
              <a:off x="971600" y="1484784"/>
              <a:ext cx="7632848" cy="32403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66101"/>
                    <a:gridCol w="956545"/>
                    <a:gridCol w="744979"/>
                    <a:gridCol w="637696"/>
                    <a:gridCol w="744229"/>
                    <a:gridCol w="745729"/>
                    <a:gridCol w="1037569"/>
                  </a:tblGrid>
                  <a:tr h="3156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Integrali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7946" marR="67946" marT="0" marB="0">
                        <a:blipFill rotWithShape="1">
                          <a:blip r:embed="rId4"/>
                          <a:stretch>
                            <a:fillRect l="-289172" t="-15385" r="-408917" b="-9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7946" marR="67946" marT="0" marB="0">
                        <a:blipFill rotWithShape="1">
                          <a:blip r:embed="rId4"/>
                          <a:stretch>
                            <a:fillRect l="-500820" t="-15385" r="-426230" b="-9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7946" marR="67946" marT="0" marB="0">
                        <a:blipFill rotWithShape="1">
                          <a:blip r:embed="rId4"/>
                          <a:stretch>
                            <a:fillRect l="-704808" t="-15385" r="-400000" b="-9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7946" marR="67946" marT="0" marB="0">
                        <a:blipFill rotWithShape="1">
                          <a:blip r:embed="rId4"/>
                          <a:stretch>
                            <a:fillRect l="-686066" t="-15385" r="-240984" b="-9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7946" marR="67946" marT="0" marB="0">
                        <a:blipFill rotWithShape="1">
                          <a:blip r:embed="rId4"/>
                          <a:stretch>
                            <a:fillRect l="-779675" t="-15385" r="-139024" b="-9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7946" marR="67946" marT="0" marB="0">
                        <a:blipFill rotWithShape="1">
                          <a:blip r:embed="rId4"/>
                          <a:stretch>
                            <a:fillRect l="-636471" t="-15385" r="-588" b="-923077"/>
                          </a:stretch>
                        </a:blipFill>
                      </a:tcPr>
                    </a:tc>
                  </a:tr>
                  <a:tr h="781524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7946" marR="67946" marT="0" marB="0">
                        <a:blipFill rotWithShape="1">
                          <a:blip r:embed="rId4"/>
                          <a:stretch>
                            <a:fillRect t="-46875" r="-175991" b="-2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-0,967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-0,812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5,9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-0,735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0,937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0,9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</a:tr>
                  <a:tr h="1357896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7946" marR="67946" marT="0" marB="0">
                        <a:blipFill rotWithShape="1">
                          <a:blip r:embed="rId4"/>
                          <a:stretch>
                            <a:fillRect t="-84685" r="-175991" b="-58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-1,42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-0,82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14,16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-0,26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-0,09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10,82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</a:tr>
                  <a:tr h="78532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7946" marR="67946" marT="0" marB="0">
                        <a:blipFill rotWithShape="1">
                          <a:blip r:embed="rId4"/>
                          <a:stretch>
                            <a:fillRect t="-317829" r="-175991" b="-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-0,992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-0,711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17,12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-0,742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>
                              <a:effectLst/>
                            </a:rPr>
                            <a:t>0,178</a:t>
                          </a:r>
                          <a:endParaRPr lang="sr-Latn-BA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371725" algn="l"/>
                            </a:tabLst>
                          </a:pPr>
                          <a:r>
                            <a:rPr lang="sr-Latn-BA" sz="1400" dirty="0">
                              <a:effectLst/>
                            </a:rPr>
                            <a:t>5,04</a:t>
                          </a:r>
                          <a:endParaRPr lang="sr-Latn-BA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946" marR="67946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255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22</a:t>
            </a:fld>
            <a:endParaRPr lang="sr-Cyrl-CS"/>
          </a:p>
        </p:txBody>
      </p:sp>
      <p:sp>
        <p:nvSpPr>
          <p:cNvPr id="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9552" y="188640"/>
            <a:ext cx="8208912" cy="5937523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sr-Latn-BA" sz="1800" dirty="0" smtClean="0"/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pl-PL" sz="64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pl-PL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64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lnSpc>
                <a:spcPct val="120000"/>
              </a:lnSpc>
              <a:buNone/>
              <a:defRPr/>
            </a:pPr>
            <a:endParaRPr lang="sr-Latn-BA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lnSpc>
                <a:spcPct val="120000"/>
              </a:lnSpc>
              <a:buNone/>
              <a:defRPr/>
            </a:pPr>
            <a:endParaRPr lang="sr-Latn-BA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endParaRPr lang="sr-Latn-BA" b="1" i="1" u="sng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1600" b="1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None/>
              <a:defRPr/>
            </a:pPr>
            <a:r>
              <a:rPr lang="sr-Latn-BA" sz="4900" b="1" dirty="0" smtClean="0">
                <a:latin typeface="Times New Roman" pitchFamily="18" charset="0"/>
                <a:cs typeface="Times New Roman" pitchFamily="18" charset="0"/>
              </a:rPr>
              <a:t>Slika </a:t>
            </a:r>
            <a:r>
              <a:rPr lang="sr-Latn-BA" sz="49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Latn-BA" sz="4900" dirty="0">
                <a:latin typeface="Times New Roman" pitchFamily="18" charset="0"/>
                <a:cs typeface="Times New Roman" pitchFamily="18" charset="0"/>
              </a:rPr>
              <a:t>.-Povećanje složenosti Cmp približavanjem sistema termičkoj ravnoteži se može definirati na način da sustav ide u </a:t>
            </a:r>
            <a:r>
              <a:rPr lang="sr-Latn-BA" sz="4900" dirty="0" smtClean="0">
                <a:latin typeface="Times New Roman" pitchFamily="18" charset="0"/>
                <a:cs typeface="Times New Roman" pitchFamily="18" charset="0"/>
              </a:rPr>
              <a:t>ravnotežu, </a:t>
            </a:r>
            <a:r>
              <a:rPr lang="sr-Latn-BA" sz="4900" dirty="0">
                <a:latin typeface="Times New Roman" pitchFamily="18" charset="0"/>
                <a:cs typeface="Times New Roman" pitchFamily="18" charset="0"/>
              </a:rPr>
              <a:t>dok klasična entropija </a:t>
            </a:r>
            <a:r>
              <a:rPr lang="sr-Latn-BA" sz="4900" dirty="0" smtClean="0">
                <a:latin typeface="Times New Roman" pitchFamily="18" charset="0"/>
                <a:cs typeface="Times New Roman" pitchFamily="18" charset="0"/>
              </a:rPr>
              <a:t>raste</a:t>
            </a:r>
            <a:endParaRPr lang="sr-Latn-BA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80000"/>
              </a:lnSpc>
              <a:buNone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User\Pictures\sl-jan7-1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8625"/>
            <a:ext cx="5976664" cy="4281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1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23</a:t>
            </a:fld>
            <a:endParaRPr lang="sr-Cyrl-C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>
                <a:spLocks noGrp="1" noChangeArrowheads="1"/>
              </p:cNvSpPr>
              <p:nvPr>
                <p:ph sz="quarter" idx="4294967295"/>
              </p:nvPr>
            </p:nvSpPr>
            <p:spPr>
              <a:xfrm>
                <a:off x="323528" y="1268760"/>
                <a:ext cx="8496944" cy="4857403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§"/>
                  <a:defRPr/>
                </a:pPr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Analiza koordinate čestice </a:t>
                </a:r>
                <a14:m>
                  <m:oMath xmlns:m="http://schemas.openxmlformats.org/officeDocument/2006/math">
                    <m:r>
                      <a:rPr lang="sr-Latn-BA" sz="56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sr-Latn-BA" sz="5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sr-Latn-BA" sz="5600" b="0" i="1" smtClean="0">
                            <a:latin typeface="Cambria Math"/>
                            <a:cs typeface="Times New Roman" pitchFamily="18" charset="0"/>
                          </a:rPr>
                          <m:t>0,1</m:t>
                        </m:r>
                        <m:r>
                          <a:rPr lang="sr-Latn-BA" sz="5600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, sa </a:t>
                </a:r>
                <a14:m>
                  <m:oMath xmlns:m="http://schemas.openxmlformats.org/officeDocument/2006/math">
                    <m:r>
                      <a:rPr lang="sr-Latn-BA" sz="5600" b="0" i="1" smtClean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sr-Latn-BA" sz="5600" b="0" i="1" smtClean="0">
                        <a:latin typeface="Cambria Math"/>
                        <a:cs typeface="Times New Roman" pitchFamily="18" charset="0"/>
                      </a:rPr>
                      <m:t>=1,2,…,110 </m:t>
                    </m:r>
                  </m:oMath>
                </a14:m>
                <a:r>
                  <a:rPr lang="pl-PL" sz="6400" dirty="0" smtClean="0">
                    <a:latin typeface="Times New Roman" pitchFamily="18" charset="0"/>
                    <a:cs typeface="Times New Roman" pitchFamily="18" charset="0"/>
                  </a:rPr>
                  <a:t>na koju djeluje sila:</a:t>
                </a: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pl-PL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14:m>
                  <m:oMath xmlns:m="http://schemas.openxmlformats.org/officeDocument/2006/math">
                    <m:r>
                      <a:rPr lang="sr-Latn-BA" sz="12800" b="0" i="1" smtClean="0">
                        <a:latin typeface="Cambria Math"/>
                        <a:cs typeface="Times New Roman" pitchFamily="18" charset="0"/>
                      </a:rPr>
                      <m:t>𝐹</m:t>
                    </m:r>
                    <m:r>
                      <a:rPr lang="sr-Latn-BA" sz="12800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sr-Latn-BA" sz="1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sr-Latn-BA" sz="128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sr-Latn-BA" sz="1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𝛽</m:t>
                    </m:r>
                    <m:sSup>
                      <m:sSupPr>
                        <m:ctrlPr>
                          <a:rPr lang="sr-Latn-BA" sz="1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sr-Latn-BA" sz="1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sr-Latn-BA" sz="1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l-PL" sz="12800" dirty="0" smtClean="0">
                    <a:latin typeface="Times New Roman" pitchFamily="18" charset="0"/>
                    <a:cs typeface="Times New Roman" pitchFamily="18" charset="0"/>
                  </a:rPr>
                  <a:t>-0,005v</a:t>
                </a:r>
                <a:endParaRPr lang="pl-PL" sz="1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pl-PL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9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9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-koeficijent nelinearnosti koji određuje veličinu            </a:t>
                </a:r>
                <a:r>
                  <a:rPr lang="vi-VN" sz="6400" dirty="0">
                    <a:latin typeface="Times New Roman" pitchFamily="18" charset="0"/>
                    <a:cs typeface="Times New Roman" pitchFamily="18" charset="0"/>
                  </a:rPr>
                  <a:t>koeficijent proporcionalnosti između sile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nelinearnog dijela sile, </a:t>
                </a:r>
                <a:r>
                  <a:rPr lang="sr-Latn-BA" sz="6400" i="1" dirty="0" smtClean="0">
                    <a:latin typeface="Times New Roman" pitchFamily="18" charset="0"/>
                    <a:cs typeface="Times New Roman" pitchFamily="18" charset="0"/>
                  </a:rPr>
                  <a:t>Cmp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raste                                 </a:t>
                </a:r>
                <a:r>
                  <a:rPr lang="vi-VN" sz="6400" dirty="0" smtClean="0">
                    <a:latin typeface="Times New Roman" pitchFamily="18" charset="0"/>
                    <a:cs typeface="Times New Roman" pitchFamily="18" charset="0"/>
                  </a:rPr>
                  <a:t>otpora </a:t>
                </a:r>
                <a:r>
                  <a:rPr lang="vi-VN" sz="6400" dirty="0">
                    <a:latin typeface="Times New Roman" pitchFamily="18" charset="0"/>
                    <a:cs typeface="Times New Roman" pitchFamily="18" charset="0"/>
                  </a:rPr>
                  <a:t>sredine i brzine kretanje </a:t>
                </a:r>
                <a:r>
                  <a:rPr lang="vi-VN" sz="6400" dirty="0" smtClean="0">
                    <a:latin typeface="Times New Roman" pitchFamily="18" charset="0"/>
                    <a:cs typeface="Times New Roman" pitchFamily="18" charset="0"/>
                  </a:rPr>
                  <a:t>tijela</a:t>
                </a: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b="1" i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sr-Latn-BA" sz="2600" dirty="0" smtClean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80000"/>
                  </a:lnSpc>
                  <a:buNone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sr-Cyrl-CS" sz="1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323528" y="1268760"/>
                <a:ext cx="8496944" cy="4857403"/>
              </a:xfrm>
              <a:prstGeom prst="rect">
                <a:avLst/>
              </a:prstGeom>
              <a:blipFill rotWithShape="1">
                <a:blip r:embed="rId3"/>
                <a:stretch>
                  <a:fillRect t="-1506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11560" y="188640"/>
            <a:ext cx="828092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b="1" dirty="0" smtClean="0">
                <a:solidFill>
                  <a:schemeClr val="tx1"/>
                </a:solidFill>
              </a:rPr>
              <a:t>5. Nelinearne prigušene oscilacije</a:t>
            </a:r>
            <a:endParaRPr lang="sr-Latn-BA" sz="24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67744" y="2636912"/>
            <a:ext cx="2376264" cy="2070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47775" y="2618910"/>
            <a:ext cx="1072497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7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332656"/>
            <a:ext cx="8219256" cy="5793507"/>
          </a:xfrm>
        </p:spPr>
        <p:txBody>
          <a:bodyPr>
            <a:normAutofit/>
          </a:bodyPr>
          <a:lstStyle/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sr-Latn-BA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buNone/>
              <a:defRPr/>
            </a:pPr>
            <a:endParaRPr lang="sr-Latn-BA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80000"/>
              </a:lnSpc>
              <a:buNone/>
              <a:defRPr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endParaRPr lang="en-US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120000"/>
              </a:lnSpc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sr-Latn-BA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Tablica 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Latn-BA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BA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Predstavljene </a:t>
            </a:r>
            <a:r>
              <a:rPr lang="sr-Latn-BA" sz="1600" dirty="0">
                <a:latin typeface="Times New Roman" pitchFamily="18" charset="0"/>
                <a:cs typeface="Times New Roman" pitchFamily="18" charset="0"/>
              </a:rPr>
              <a:t>su vrijednosti koeficijenta nelinearnosti, složenosti i Ljapunovljevog eksponenta nelinearnih prigušenih oscilacija. Mogu se primijetiti tri vrste kretanja: redovito </a:t>
            </a:r>
            <a:r>
              <a:rPr lang="sr-Latn-BA" sz="1600" i="1" dirty="0">
                <a:latin typeface="Times New Roman" pitchFamily="18" charset="0"/>
                <a:cs typeface="Times New Roman" pitchFamily="18" charset="0"/>
              </a:rPr>
              <a:t>Cmp</a:t>
            </a:r>
            <a:r>
              <a:rPr lang="sr-Latn-BA" sz="1600" dirty="0">
                <a:latin typeface="Times New Roman" pitchFamily="18" charset="0"/>
                <a:cs typeface="Times New Roman" pitchFamily="18" charset="0"/>
              </a:rPr>
              <a:t>&lt;-11 i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λ&lt;0  , </a:t>
            </a:r>
            <a:r>
              <a:rPr lang="sr-Latn-BA" sz="1600" dirty="0">
                <a:latin typeface="Times New Roman" pitchFamily="18" charset="0"/>
                <a:cs typeface="Times New Roman" pitchFamily="18" charset="0"/>
              </a:rPr>
              <a:t>kaotično sa </a:t>
            </a:r>
            <a:r>
              <a:rPr lang="sr-Latn-BA" sz="1600" i="1" dirty="0">
                <a:latin typeface="Times New Roman" pitchFamily="18" charset="0"/>
                <a:cs typeface="Times New Roman" pitchFamily="18" charset="0"/>
              </a:rPr>
              <a:t>Cmp</a:t>
            </a:r>
            <a:r>
              <a:rPr lang="sr-Latn-BA" sz="1600" dirty="0">
                <a:latin typeface="Times New Roman" pitchFamily="18" charset="0"/>
                <a:cs typeface="Times New Roman" pitchFamily="18" charset="0"/>
              </a:rPr>
              <a:t>&lt;-5,221 i 0≤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λ≤0,063 </a:t>
            </a:r>
            <a:r>
              <a:rPr lang="sr-Latn-BA" sz="1600" dirty="0">
                <a:latin typeface="Times New Roman" pitchFamily="18" charset="0"/>
                <a:cs typeface="Times New Roman" pitchFamily="18" charset="0"/>
              </a:rPr>
              <a:t>gdje se razlikuje od šuma, jer je interval složenosti šuma prisutan spolja i kaotično sa -5,221&lt;</a:t>
            </a:r>
            <a:r>
              <a:rPr lang="sr-Latn-BA" sz="1600" i="1" dirty="0">
                <a:latin typeface="Times New Roman" pitchFamily="18" charset="0"/>
                <a:cs typeface="Times New Roman" pitchFamily="18" charset="0"/>
              </a:rPr>
              <a:t>Cmp</a:t>
            </a:r>
            <a:r>
              <a:rPr lang="sr-Latn-BA" sz="1600" dirty="0">
                <a:latin typeface="Times New Roman" pitchFamily="18" charset="0"/>
                <a:cs typeface="Times New Roman" pitchFamily="18" charset="0"/>
              </a:rPr>
              <a:t>&lt;4,039 i 0,089≤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λ., </a:t>
            </a:r>
            <a:r>
              <a:rPr lang="sr-Latn-BA" sz="1600" dirty="0">
                <a:latin typeface="Times New Roman" pitchFamily="18" charset="0"/>
                <a:cs typeface="Times New Roman" pitchFamily="18" charset="0"/>
              </a:rPr>
              <a:t>gdje nema razlike u odnosu na interval složenosti šuma.</a:t>
            </a:r>
            <a:endParaRPr lang="sr-Latn-BA" sz="1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24</a:t>
            </a:fld>
            <a:endParaRPr lang="sr-Cyrl-C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76864" cy="292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1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25</a:t>
            </a:fld>
            <a:endParaRPr lang="sr-Cyrl-C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95536" y="260648"/>
                <a:ext cx="8280920" cy="5616624"/>
              </a:xfrm>
            </p:spPr>
            <p:txBody>
              <a:bodyPr>
                <a:normAutofit lnSpcReduction="10000"/>
              </a:bodyPr>
              <a:lstStyle/>
              <a:p>
                <a:pPr algn="just">
                  <a:buFont typeface="Arial" pitchFamily="34" charset="0"/>
                  <a:buChar char="•"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oscilacije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čestice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- opisane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diferencijabilnom jednadžbom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kretanja </a:t>
                </a:r>
              </a:p>
              <a:p>
                <a:pPr algn="just">
                  <a:buFont typeface="Arial" pitchFamily="34" charset="0"/>
                  <a:buChar char="•"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pomoću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ove jednadžbe i generiranja vremenskog niza mogu razmatrati podnizovi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1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16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1600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1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16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sr-Latn-BA" sz="1600" b="0" i="1" dirty="0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sr-Latn-BA" sz="1600" b="0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sr-Latn-BA" sz="1600" b="0" i="1" dirty="0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sr-Latn-BA" sz="1600" b="0" i="1" dirty="0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sr-Latn-BA" sz="1600" b="0" i="1" dirty="0" smtClean="0">
                        <a:latin typeface="Cambria Math"/>
                        <a:cs typeface="Times New Roman" pitchFamily="18" charset="0"/>
                      </a:rPr>
                      <m:t>=0,1,2</m:t>
                    </m:r>
                  </m:oMath>
                </a14:m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sa različitim pomacima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p, dok </a:t>
                </a:r>
                <a14:m>
                  <m:oMath xmlns:m="http://schemas.openxmlformats.org/officeDocument/2006/math">
                    <m:r>
                      <a:rPr lang="sr-Latn-BA" sz="1600" b="0" i="1" smtClean="0">
                        <a:latin typeface="Cambria Math"/>
                        <a:cs typeface="Times New Roman" pitchFamily="18" charset="0"/>
                      </a:rPr>
                      <m:t>0,1</m:t>
                    </m:r>
                    <m:r>
                      <a:rPr lang="sr-Latn-BA" sz="1600" b="0" i="1" smtClean="0">
                        <a:latin typeface="Cambria Math"/>
                        <a:cs typeface="Times New Roman" pitchFamily="18" charset="0"/>
                      </a:rPr>
                      <m:t>𝑗</m:t>
                    </m:r>
                  </m:oMath>
                </a14:m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predstavlja diskretno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vrijeme</a:t>
                </a:r>
              </a:p>
              <a:p>
                <a:pPr algn="just">
                  <a:buFont typeface="Arial" pitchFamily="34" charset="0"/>
                  <a:buChar char="•"/>
                </a:pP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mnogo kraćim postupkom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, uz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1≤j≤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100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promatrao bi se samo jedan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dio oscilacije</a:t>
                </a:r>
              </a:p>
              <a:p>
                <a:pPr algn="just">
                  <a:buFont typeface="Arial" pitchFamily="34" charset="0"/>
                  <a:buChar char="•"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Arial" pitchFamily="34" charset="0"/>
                  <a:buChar char="•"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Arial" pitchFamily="34" charset="0"/>
                  <a:buChar char="•"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Arial" pitchFamily="34" charset="0"/>
                  <a:buChar char="•"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Arial" pitchFamily="34" charset="0"/>
                  <a:buChar char="•"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Arial" pitchFamily="34" charset="0"/>
                  <a:buChar char="•"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Arial" pitchFamily="34" charset="0"/>
                  <a:buChar char="•"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Arial" pitchFamily="34" charset="0"/>
                  <a:buChar char="•"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Arial" pitchFamily="34" charset="0"/>
                  <a:buChar char="•"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Arial" pitchFamily="34" charset="0"/>
                  <a:buChar char="•"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Clr>
                    <a:srgbClr val="F14124">
                      <a:lumMod val="75000"/>
                    </a:srgbClr>
                  </a:buClr>
                  <a:buNone/>
                  <a:defRPr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                             </a:t>
                </a:r>
              </a:p>
              <a:p>
                <a:pPr marL="365760" lvl="1" indent="0" algn="just">
                  <a:lnSpc>
                    <a:spcPct val="120000"/>
                  </a:lnSpc>
                  <a:buClr>
                    <a:srgbClr val="F14124">
                      <a:lumMod val="75000"/>
                    </a:srgbClr>
                  </a:buClr>
                  <a:buNone/>
                  <a:defRPr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</a:t>
                </a: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Clr>
                    <a:srgbClr val="F14124">
                      <a:lumMod val="75000"/>
                    </a:srgbClr>
                  </a:buClr>
                  <a:buNone/>
                  <a:defRPr/>
                </a:pPr>
                <a:r>
                  <a:rPr lang="sr-Latn-BA" sz="16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</a:t>
                </a:r>
                <a:r>
                  <a:rPr lang="sr-Latn-BA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Slika </a:t>
                </a:r>
                <a:r>
                  <a:rPr lang="sr-Latn-BA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sr-Latn-BA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.-Koordinata čestice kao funkcija </a:t>
                </a:r>
                <a:r>
                  <a:rPr lang="sr-Latn-BA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itchFamily="18" charset="0"/>
                    <a:cs typeface="Times New Roman" pitchFamily="18" charset="0"/>
                  </a:rPr>
                  <a:t>vremena</a:t>
                </a:r>
                <a:endParaRPr lang="sr-Latn-BA" sz="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Clr>
                    <a:srgbClr val="F14124">
                      <a:lumMod val="75000"/>
                    </a:srgbClr>
                  </a:buClr>
                  <a:buFont typeface="Wingdings" pitchFamily="2" charset="2"/>
                  <a:buChar char="v"/>
                  <a:defRPr/>
                </a:pPr>
                <a:endParaRPr lang="sr-Latn-BA" sz="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Arial" pitchFamily="34" charset="0"/>
                  <a:buChar char="•"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Arial" pitchFamily="34" charset="0"/>
                  <a:buChar char="•"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 algn="just">
                  <a:buNone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Arial" pitchFamily="34" charset="0"/>
                  <a:buChar char="•"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95536" y="260648"/>
                <a:ext cx="8280920" cy="5616624"/>
              </a:xfrm>
              <a:blipFill rotWithShape="1">
                <a:blip r:embed="rId3"/>
                <a:stretch>
                  <a:fillRect l="-147" t="-1737" r="-368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slika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8" y="1582935"/>
            <a:ext cx="5005290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0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26</a:t>
            </a:fld>
            <a:endParaRPr lang="sr-Cyrl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424936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B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7584" y="260648"/>
            <a:ext cx="777686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r-Latn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Predviđanje 110-tog elementa niza i Cmp kao funkcija 110-tog elementa niza</a:t>
            </a:r>
            <a:endParaRPr lang="sr-Latn-B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0" y="980728"/>
            <a:ext cx="799288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8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27</a:t>
            </a:fld>
            <a:endParaRPr lang="sr-Cyrl-C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48072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28</a:t>
            </a:fld>
            <a:endParaRPr lang="sr-Cyrl-C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04" y="115888"/>
            <a:ext cx="6328772" cy="59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7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29</a:t>
            </a:fld>
            <a:endParaRPr lang="sr-Cyrl-C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51520" y="1052736"/>
                <a:ext cx="8568952" cy="4968552"/>
              </a:xfrm>
            </p:spPr>
            <p:txBody>
              <a:bodyPr>
                <a:normAutofit/>
              </a:bodyPr>
              <a:lstStyle/>
              <a:p>
                <a:pPr algn="just">
                  <a:buFont typeface="Courier New" pitchFamily="49" charset="0"/>
                  <a:buChar char="o"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izmjerena je koordinata čestice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1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1600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lang="sr-Latn-BA" sz="16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16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1600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lang="sr-Latn-BA" sz="1600" b="0" i="1" smtClean="0">
                            <a:latin typeface="Cambria Math"/>
                            <a:cs typeface="Times New Roman" pitchFamily="18" charset="0"/>
                          </a:rPr>
                          <m:t>2, </m:t>
                        </m:r>
                      </m:sub>
                    </m:sSub>
                    <m:sSub>
                      <m:sSubPr>
                        <m:ctrlPr>
                          <a:rPr lang="sr-Latn-BA" sz="1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1600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lang="sr-Latn-BA" sz="16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,...,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1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1600" b="0" i="1" dirty="0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lang="sr-Latn-BA" sz="1600" b="0" i="1" dirty="0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sr-Latn-BA" sz="1600" b="0" i="1" dirty="0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</m:sub>
                    </m:sSub>
                  </m:oMath>
                </a14:m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utvrđuje se položaj čestice u budćnosti</a:t>
                </a:r>
              </a:p>
              <a:p>
                <a:pPr algn="just">
                  <a:buFont typeface="Courier New" pitchFamily="49" charset="0"/>
                  <a:buChar char="o"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Courier New" pitchFamily="49" charset="0"/>
                  <a:buChar char="o"/>
                </a:pP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1600" u="sng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vi-VN" sz="1600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1600" u="sng" dirty="0">
                    <a:latin typeface="Times New Roman" pitchFamily="18" charset="0"/>
                    <a:cs typeface="Times New Roman" pitchFamily="18" charset="0"/>
                  </a:rPr>
                  <a:t>konvencionalnom pristupu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vi-VN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1600" dirty="0">
                    <a:latin typeface="Times New Roman" pitchFamily="18" charset="0"/>
                    <a:cs typeface="Times New Roman" pitchFamily="18" charset="0"/>
                  </a:rPr>
                  <a:t>definirati sila kao funkcija položaja, brzine i vremena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vi-VN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1600" dirty="0">
                    <a:latin typeface="Times New Roman" pitchFamily="18" charset="0"/>
                    <a:cs typeface="Times New Roman" pitchFamily="18" charset="0"/>
                  </a:rPr>
                  <a:t>a onda se 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 marL="45720" indent="0" algn="just">
                  <a:buNone/>
                </a:pP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vi-VN" sz="1600" dirty="0" smtClean="0">
                    <a:latin typeface="Times New Roman" pitchFamily="18" charset="0"/>
                    <a:cs typeface="Times New Roman" pitchFamily="18" charset="0"/>
                  </a:rPr>
                  <a:t>rješava </a:t>
                </a:r>
                <a:r>
                  <a:rPr lang="vi-VN" sz="1600" dirty="0">
                    <a:latin typeface="Times New Roman" pitchFamily="18" charset="0"/>
                    <a:cs typeface="Times New Roman" pitchFamily="18" charset="0"/>
                  </a:rPr>
                  <a:t>diferencijabilna jednadžba </a:t>
                </a:r>
                <a:r>
                  <a:rPr lang="vi-VN" sz="1600" dirty="0" smtClean="0">
                    <a:latin typeface="Times New Roman" pitchFamily="18" charset="0"/>
                    <a:cs typeface="Times New Roman" pitchFamily="18" charset="0"/>
                  </a:rPr>
                  <a:t>kretanja</a:t>
                </a: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Courier New" pitchFamily="49" charset="0"/>
                  <a:buChar char="o"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Courier New" pitchFamily="49" charset="0"/>
                  <a:buChar char="o"/>
                </a:pPr>
                <a:r>
                  <a:rPr lang="vi-VN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1600" u="sng" dirty="0" smtClean="0">
                    <a:latin typeface="Times New Roman" pitchFamily="18" charset="0"/>
                    <a:cs typeface="Times New Roman" pitchFamily="18" charset="0"/>
                  </a:rPr>
                  <a:t>alternativni </a:t>
                </a:r>
                <a:r>
                  <a:rPr lang="vi-VN" sz="1600" u="sng" dirty="0">
                    <a:latin typeface="Times New Roman" pitchFamily="18" charset="0"/>
                    <a:cs typeface="Times New Roman" pitchFamily="18" charset="0"/>
                  </a:rPr>
                  <a:t>pristup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vi-VN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1600" dirty="0">
                    <a:latin typeface="Times New Roman" pitchFamily="18" charset="0"/>
                    <a:cs typeface="Times New Roman" pitchFamily="18" charset="0"/>
                  </a:rPr>
                  <a:t>omogućuje predviđanje bez znanja o pravilima generiranja vremenskog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45720" indent="0" algn="just">
                  <a:buNone/>
                </a:pP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vi-VN" sz="1600" dirty="0" smtClean="0">
                    <a:latin typeface="Times New Roman" pitchFamily="18" charset="0"/>
                    <a:cs typeface="Times New Roman" pitchFamily="18" charset="0"/>
                  </a:rPr>
                  <a:t>niza</a:t>
                </a: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 algn="just">
                  <a:buNone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Courier New" pitchFamily="49" charset="0"/>
                  <a:buChar char="o"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r</a:t>
                </a:r>
                <a:r>
                  <a:rPr lang="vi-VN" sz="1600" dirty="0" smtClean="0">
                    <a:latin typeface="Times New Roman" pitchFamily="18" charset="0"/>
                    <a:cs typeface="Times New Roman" pitchFamily="18" charset="0"/>
                  </a:rPr>
                  <a:t>ačunamo </a:t>
                </a:r>
                <a:r>
                  <a:rPr lang="vi-VN" sz="1600" i="1" dirty="0">
                    <a:latin typeface="Times New Roman" pitchFamily="18" charset="0"/>
                    <a:cs typeface="Times New Roman" pitchFamily="18" charset="0"/>
                  </a:rPr>
                  <a:t>Cmp </a:t>
                </a:r>
                <a:r>
                  <a:rPr lang="vi-VN" sz="1600" dirty="0">
                    <a:latin typeface="Times New Roman" pitchFamily="18" charset="0"/>
                    <a:cs typeface="Times New Roman" pitchFamily="18" charset="0"/>
                  </a:rPr>
                  <a:t>za razne pretpostavljene vrijednosti budućeg položaja </a:t>
                </a:r>
                <a:r>
                  <a:rPr lang="vi-VN" sz="1600" dirty="0" smtClean="0">
                    <a:latin typeface="Times New Roman" pitchFamily="18" charset="0"/>
                    <a:cs typeface="Times New Roman" pitchFamily="18" charset="0"/>
                  </a:rPr>
                  <a:t>čestice</a:t>
                </a: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 algn="just">
                  <a:buNone/>
                </a:pPr>
                <a:r>
                  <a:rPr lang="vi-VN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Courier New" pitchFamily="49" charset="0"/>
                  <a:buChar char="o"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vi-VN" sz="1600" dirty="0" smtClean="0">
                    <a:latin typeface="Times New Roman" pitchFamily="18" charset="0"/>
                    <a:cs typeface="Times New Roman" pitchFamily="18" charset="0"/>
                  </a:rPr>
                  <a:t>ko </a:t>
                </a:r>
                <a:r>
                  <a:rPr lang="vi-VN" sz="1600" dirty="0">
                    <a:latin typeface="Times New Roman" pitchFamily="18" charset="0"/>
                    <a:cs typeface="Times New Roman" pitchFamily="18" charset="0"/>
                  </a:rPr>
                  <a:t>je minimum oštar i </a:t>
                </a:r>
                <a:r>
                  <a:rPr lang="vi-VN" sz="1600" dirty="0" smtClean="0">
                    <a:latin typeface="Times New Roman" pitchFamily="18" charset="0"/>
                    <a:cs typeface="Times New Roman" pitchFamily="18" charset="0"/>
                  </a:rPr>
                  <a:t>dubok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vi-VN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1600" dirty="0">
                    <a:latin typeface="Times New Roman" pitchFamily="18" charset="0"/>
                    <a:cs typeface="Times New Roman" pitchFamily="18" charset="0"/>
                  </a:rPr>
                  <a:t>prilično pouzdano predviđanje tog </a:t>
                </a:r>
                <a:r>
                  <a:rPr lang="vi-VN" sz="1600" dirty="0" smtClean="0">
                    <a:latin typeface="Times New Roman" pitchFamily="18" charset="0"/>
                    <a:cs typeface="Times New Roman" pitchFamily="18" charset="0"/>
                  </a:rPr>
                  <a:t>položaja </a:t>
                </a: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 algn="just">
                  <a:buNone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Courier New" pitchFamily="49" charset="0"/>
                  <a:buChar char="o"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d</a:t>
                </a:r>
                <a:r>
                  <a:rPr lang="vi-VN" sz="1600" dirty="0" smtClean="0">
                    <a:latin typeface="Times New Roman" pitchFamily="18" charset="0"/>
                    <a:cs typeface="Times New Roman" pitchFamily="18" charset="0"/>
                  </a:rPr>
                  <a:t>iferencijabilnoj </a:t>
                </a:r>
                <a:r>
                  <a:rPr lang="vi-VN" sz="1600" dirty="0">
                    <a:latin typeface="Times New Roman" pitchFamily="18" charset="0"/>
                    <a:cs typeface="Times New Roman" pitchFamily="18" charset="0"/>
                  </a:rPr>
                  <a:t>jednadžbi kretanja i osjetljivosti na početne uvjete u konvencionalnom pristupu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 marL="45720" indent="0" algn="just">
                  <a:buNone/>
                </a:pP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vi-VN" sz="1600" dirty="0" smtClean="0">
                    <a:latin typeface="Times New Roman" pitchFamily="18" charset="0"/>
                    <a:cs typeface="Times New Roman" pitchFamily="18" charset="0"/>
                  </a:rPr>
                  <a:t>odgovaraju </a:t>
                </a:r>
                <a:r>
                  <a:rPr lang="vi-VN" sz="1600" dirty="0">
                    <a:latin typeface="Times New Roman" pitchFamily="18" charset="0"/>
                    <a:cs typeface="Times New Roman" pitchFamily="18" charset="0"/>
                  </a:rPr>
                  <a:t>princip minimalne složenosti i odstupanje od tog principa u alternativnom </a:t>
                </a:r>
                <a:r>
                  <a:rPr lang="vi-VN" sz="1600" dirty="0" smtClean="0">
                    <a:latin typeface="Times New Roman" pitchFamily="18" charset="0"/>
                    <a:cs typeface="Times New Roman" pitchFamily="18" charset="0"/>
                  </a:rPr>
                  <a:t>pristupu</a:t>
                </a: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51520" y="1052736"/>
                <a:ext cx="8568952" cy="4968552"/>
              </a:xfrm>
              <a:blipFill rotWithShape="1">
                <a:blip r:embed="rId2"/>
                <a:stretch>
                  <a:fillRect l="-71" t="-1104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83568" y="188640"/>
            <a:ext cx="79208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Konvencionalni i alternativni pristup</a:t>
            </a:r>
            <a:endParaRPr lang="sr-Latn-B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6864" cy="684312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sr-Latn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sr-Latn-B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Uvod i definicija </a:t>
            </a:r>
            <a:r>
              <a:rPr lang="sr-Latn-BA" sz="2400" i="1" dirty="0">
                <a:latin typeface="Times New Roman" pitchFamily="18" charset="0"/>
                <a:cs typeface="Times New Roman" pitchFamily="18" charset="0"/>
              </a:rPr>
              <a:t>Cmp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 složenosti kratkih vremenskih nizova</a:t>
            </a:r>
            <a:br>
              <a:rPr lang="sr-Latn-BA" sz="2400" dirty="0">
                <a:latin typeface="Times New Roman" pitchFamily="18" charset="0"/>
                <a:cs typeface="Times New Roman" pitchFamily="18" charset="0"/>
              </a:rPr>
            </a:br>
            <a:endParaRPr lang="sr-Latn-B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908050"/>
            <a:ext cx="8229600" cy="594995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Wingdings" pitchFamily="2" charset="2"/>
              <a:buChar char="Ø"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sr-Latn-B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Glavni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uzroci složenosti vremenskog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niza: </a:t>
            </a:r>
            <a:r>
              <a:rPr lang="vi-VN" sz="1600" b="1" i="1" u="sng" dirty="0">
                <a:latin typeface="Times New Roman" pitchFamily="18" charset="0"/>
                <a:cs typeface="Times New Roman" pitchFamily="18" charset="0"/>
              </a:rPr>
              <a:t>dimenzija, nelinearnost, nestacionarnost, šum, </a:t>
            </a:r>
            <a:r>
              <a:rPr lang="sr-Latn-BA" sz="1600" b="1" i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" indent="0" algn="just">
              <a:buClr>
                <a:schemeClr val="bg1"/>
              </a:buClr>
              <a:buNone/>
            </a:pPr>
            <a:r>
              <a:rPr lang="sr-Latn-BA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16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1600" b="1" i="1" u="sng" dirty="0" smtClean="0">
                <a:latin typeface="Times New Roman" pitchFamily="18" charset="0"/>
                <a:cs typeface="Times New Roman" pitchFamily="18" charset="0"/>
              </a:rPr>
              <a:t>agregacija </a:t>
            </a:r>
            <a:r>
              <a:rPr lang="vi-VN" sz="1600" b="1" i="1" u="sng" dirty="0">
                <a:latin typeface="Times New Roman" pitchFamily="18" charset="0"/>
                <a:cs typeface="Times New Roman" pitchFamily="18" charset="0"/>
              </a:rPr>
              <a:t>i konačna duljina. </a:t>
            </a:r>
            <a:endParaRPr lang="sr-Latn-BA" sz="1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  p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rva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tri u vezi su s </a:t>
            </a:r>
            <a:r>
              <a:rPr lang="vi-VN" sz="1600" b="1" u="sng" dirty="0">
                <a:latin typeface="Times New Roman" pitchFamily="18" charset="0"/>
                <a:cs typeface="Times New Roman" pitchFamily="18" charset="0"/>
              </a:rPr>
              <a:t>procesom generiranja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, a slijedeća tri uzroka </a:t>
            </a:r>
            <a:r>
              <a:rPr lang="vi-VN" sz="1600" b="1" u="sng" dirty="0">
                <a:latin typeface="Times New Roman" pitchFamily="18" charset="0"/>
                <a:cs typeface="Times New Roman" pitchFamily="18" charset="0"/>
              </a:rPr>
              <a:t>u vezi su sa </a:t>
            </a:r>
            <a:r>
              <a:rPr lang="vi-VN" sz="1600" b="1" u="sng" dirty="0" smtClean="0">
                <a:latin typeface="Times New Roman" pitchFamily="18" charset="0"/>
                <a:cs typeface="Times New Roman" pitchFamily="18" charset="0"/>
              </a:rPr>
              <a:t>mjerenjem</a:t>
            </a:r>
            <a:endParaRPr lang="vi-VN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Garland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i suradnici </a:t>
            </a:r>
            <a:r>
              <a:rPr lang="sr-Latn-BA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utvrdili da postoji </a:t>
            </a:r>
            <a:r>
              <a:rPr lang="vi-VN" sz="1600" b="1" u="sng" dirty="0">
                <a:latin typeface="Times New Roman" pitchFamily="18" charset="0"/>
                <a:cs typeface="Times New Roman" pitchFamily="18" charset="0"/>
              </a:rPr>
              <a:t>korelacija složenosti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, procijenjena računanjem </a:t>
            </a:r>
            <a:r>
              <a:rPr lang="sr-Latn-B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" indent="0" algn="just">
              <a:buClr>
                <a:schemeClr val="bg1"/>
              </a:buClr>
              <a:buNone/>
            </a:pPr>
            <a:r>
              <a:rPr lang="sr-Latn-BA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1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1600" b="1" u="sng" dirty="0" smtClean="0">
                <a:latin typeface="Times New Roman" pitchFamily="18" charset="0"/>
                <a:cs typeface="Times New Roman" pitchFamily="18" charset="0"/>
              </a:rPr>
              <a:t>permutacione </a:t>
            </a:r>
            <a:r>
              <a:rPr lang="vi-VN" sz="1600" b="1" u="sng" dirty="0">
                <a:latin typeface="Times New Roman" pitchFamily="18" charset="0"/>
                <a:cs typeface="Times New Roman" pitchFamily="18" charset="0"/>
              </a:rPr>
              <a:t>entropije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, i pogreške predviđanja vremenskog niza (Garland et al. 2014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Bandt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i Pompe </a:t>
            </a:r>
            <a:r>
              <a:rPr lang="sr-Latn-BA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predložili permutacionu entropiju kao mjeru složenosti vremenskog niza, </a:t>
            </a: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Clr>
                <a:schemeClr val="bg1"/>
              </a:buClr>
              <a:buNone/>
            </a:pPr>
            <a:r>
              <a:rPr lang="sr-Latn-B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zasnovanu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na poređenju susjednih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elemenata</a:t>
            </a: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Clr>
                <a:schemeClr val="bg1"/>
              </a:buClr>
              <a:buNone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 algn="just">
              <a:buClr>
                <a:schemeClr val="bg1"/>
              </a:buClr>
              <a:buNone/>
            </a:pPr>
            <a:r>
              <a:rPr lang="sr-Latn-BA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sr-Latn-BA" sz="1600" b="1" u="sng" dirty="0" smtClean="0">
                <a:latin typeface="Times New Roman" pitchFamily="18" charset="0"/>
                <a:cs typeface="Times New Roman" pitchFamily="18" charset="0"/>
              </a:rPr>
              <a:t>Opća definicija složenosti </a:t>
            </a:r>
            <a:r>
              <a:rPr lang="sr-Latn-BA" sz="1600" b="1" i="1" u="sng" dirty="0" smtClean="0">
                <a:latin typeface="Times New Roman" pitchFamily="18" charset="0"/>
                <a:cs typeface="Times New Roman" pitchFamily="18" charset="0"/>
              </a:rPr>
              <a:t>Cmp:  </a:t>
            </a:r>
          </a:p>
          <a:p>
            <a:pPr marL="45720" indent="0" algn="just">
              <a:buClr>
                <a:schemeClr val="bg1"/>
              </a:buClr>
              <a:buNone/>
            </a:pPr>
            <a:endParaRPr lang="sr-Latn-B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  pojam složenosti -  postojanje strukture i potrebno ga je razdvojiti od neuređenosti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  složenost- između potpune uređenosti i potpune nasumičnosti i sa sobom nosi informaciju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  mjeru složenosti-  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fraktalnost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metodi nelinearne dinamike i entropija </a:t>
            </a: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Clr>
                <a:schemeClr val="bg1"/>
              </a:buClr>
              <a:buNone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Clr>
                <a:schemeClr val="bg1"/>
              </a:buClr>
              <a:buNone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endParaRPr lang="sr-Cyrl-CS" sz="1600" dirty="0" smtClean="0"/>
          </a:p>
          <a:p>
            <a:pPr marL="365760" lvl="1" indent="0" eaLnBrk="1" hangingPunct="1">
              <a:buNone/>
            </a:pPr>
            <a:endParaRPr lang="sr-Cyrl-CS" sz="1400" dirty="0" smtClean="0"/>
          </a:p>
          <a:p>
            <a:pPr eaLnBrk="1" hangingPunct="1">
              <a:buFontTx/>
              <a:buNone/>
            </a:pPr>
            <a:endParaRPr lang="sr-Cyrl-CS" sz="16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Cyrl-CS" dirty="0"/>
              <a:t>30.01-.01.02.2017.</a:t>
            </a:r>
          </a:p>
          <a:p>
            <a:pPr>
              <a:defRPr/>
            </a:pPr>
            <a:endParaRPr lang="sr-Cyrl-C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3</a:t>
            </a:fld>
            <a:endParaRPr lang="sr-Cyrl-CS"/>
          </a:p>
        </p:txBody>
      </p:sp>
      <p:sp>
        <p:nvSpPr>
          <p:cNvPr id="6" name="Rectangle 5"/>
          <p:cNvSpPr/>
          <p:nvPr/>
        </p:nvSpPr>
        <p:spPr>
          <a:xfrm>
            <a:off x="1187624" y="188640"/>
            <a:ext cx="748883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30</a:t>
            </a:fld>
            <a:endParaRPr lang="sr-Cyrl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280920" cy="48245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sr-Latn-BA" sz="2000" i="1" u="sng" dirty="0">
                <a:latin typeface="Times New Roman" pitchFamily="18" charset="0"/>
                <a:cs typeface="Times New Roman" pitchFamily="18" charset="0"/>
              </a:rPr>
              <a:t>S&amp;P 500 burzovni indeks</a:t>
            </a:r>
            <a:r>
              <a:rPr lang="sr-Latn-BA" sz="2000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ačunanjem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složenosti vremenskih nizova vrijednosti burzovnog indeksa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BA" sz="1600" i="1" u="sng" dirty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oštri </a:t>
            </a: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 algn="just">
              <a:buNone/>
            </a:pPr>
            <a:r>
              <a:rPr lang="sr-Latn-B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maksimumi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pokazuju pravu vrijednost 110-og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elementa</a:t>
            </a: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ešto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rjeđe oštri minimumi pokazuju pravu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zgleda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da stokastizacija prethodi velikim skokovima burzovnog indeksa, na dolje ili na gore, a </a:t>
            </a:r>
            <a:endParaRPr lang="sr-Latn-BA" sz="16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minimumi i maksimumi znače da postoje pravila promjene indeksa, koja ne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znamo</a:t>
            </a: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na osnovu dodatne analize burze, neovisne od računanja složenosti, možemo očekivati da će većina onih koji trguju dionicama postupiti u skladu sa pravilima ili će većina postupiti suprotno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pravilima</a:t>
            </a: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bismo mogli približno predvidjeti vrijednost indeksa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BA" sz="1600" i="1" u="sng" dirty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500 </a:t>
            </a: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inimum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pokazuje tu vrijednost ako većina postupa po pravilima, a maksimum pokazuje približnu vrijednost indeksa ako se većina ponaša (prodaje, kupuje ili samo zadržava dionice) suprotno pravilima</a:t>
            </a:r>
            <a:endParaRPr lang="sr-Latn-B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188640"/>
            <a:ext cx="763284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Realni vremenski nizovi</a:t>
            </a:r>
            <a:endParaRPr lang="sr-Latn-B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31</a:t>
            </a:fld>
            <a:endParaRPr lang="sr-Cyrl-C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51520" y="404664"/>
                <a:ext cx="8640960" cy="5616624"/>
              </a:xfrm>
            </p:spPr>
            <p:txBody>
              <a:bodyPr>
                <a:normAutofit/>
              </a:bodyPr>
              <a:lstStyle/>
              <a:p>
                <a:pPr algn="just">
                  <a:buFont typeface="Wingdings" pitchFamily="2" charset="2"/>
                  <a:buChar char="v"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§"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§"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sljedeća relacija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predstavlja račun srednje vrijednosti složenosti vremenskih nizova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sr-Latn-BA" sz="1600" i="1" u="sng" dirty="0">
                    <a:latin typeface="Times New Roman" pitchFamily="18" charset="0"/>
                    <a:cs typeface="Times New Roman" pitchFamily="18" charset="0"/>
                  </a:rPr>
                  <a:t> &amp;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P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500  za 140 raznih vrijednosti unutar jedne godine kao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45720" indent="0" algn="ctr">
                  <a:buNone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sr-Latn-BA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sr-Latn-BA" sz="2000" b="0" i="1" smtClean="0">
                            <a:latin typeface="Cambria Math"/>
                            <a:cs typeface="Times New Roman" pitchFamily="18" charset="0"/>
                          </a:rPr>
                          <m:t>𝐶𝑚𝑝</m:t>
                        </m:r>
                      </m:e>
                    </m:d>
                  </m:oMath>
                </a14:m>
                <a:r>
                  <a:rPr lang="sr-Latn-BA" sz="2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BA" sz="20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sr-Latn-BA" sz="20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sr-Latn-BA" sz="2000" b="0" i="1" dirty="0" smtClean="0">
                            <a:latin typeface="Cambria Math"/>
                            <a:cs typeface="Times New Roman" pitchFamily="18" charset="0"/>
                          </a:rPr>
                          <m:t>141</m:t>
                        </m:r>
                      </m:den>
                    </m:f>
                    <m:nary>
                      <m:naryPr>
                        <m:chr m:val="∑"/>
                        <m:ctrlPr>
                          <a:rPr lang="sr-Latn-BA" sz="20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sz="2000" b="0" i="1" dirty="0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  <m:r>
                          <a:rPr lang="sr-Latn-BA" sz="2000" b="0" i="1" dirty="0" smtClean="0">
                            <a:latin typeface="Cambria Math"/>
                            <a:cs typeface="Times New Roman" pitchFamily="18" charset="0"/>
                          </a:rPr>
                          <m:t>=0</m:t>
                        </m:r>
                      </m:sub>
                      <m:sup>
                        <m:r>
                          <a:rPr lang="sr-Latn-BA" sz="2000" b="0" i="1" dirty="0" smtClean="0">
                            <a:latin typeface="Cambria Math"/>
                            <a:cs typeface="Times New Roman" pitchFamily="18" charset="0"/>
                          </a:rPr>
                          <m:t>141</m:t>
                        </m:r>
                      </m:sup>
                      <m:e>
                        <m:r>
                          <a:rPr lang="sr-Latn-BA" sz="2000" b="0" i="1" dirty="0" smtClean="0">
                            <a:latin typeface="Cambria Math"/>
                            <a:cs typeface="Times New Roman" pitchFamily="18" charset="0"/>
                          </a:rPr>
                          <m:t>𝐶𝑚𝑝</m:t>
                        </m:r>
                        <m:d>
                          <m:dPr>
                            <m:ctrlPr>
                              <a:rPr lang="sr-Latn-BA" sz="2000" b="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sr-Latn-BA" sz="20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d>
                      </m:e>
                    </m:nary>
                  </m:oMath>
                </a14:m>
                <a:endParaRPr lang="sr-Latn-BA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 algn="just">
                  <a:buNone/>
                </a:pPr>
                <a:endParaRPr lang="sr-Latn-BA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§"/>
                </a:pPr>
                <a:r>
                  <a:rPr lang="sr-Latn-BA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predstavljajući da je:</a:t>
                </a:r>
              </a:p>
              <a:p>
                <a:pPr algn="just">
                  <a:buFont typeface="Wingdings" pitchFamily="2" charset="2"/>
                  <a:buChar char="§"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 algn="ctr">
                  <a:buNone/>
                </a:pPr>
                <a:r>
                  <a:rPr lang="sr-Latn-BA" sz="2000" dirty="0" smtClean="0">
                    <a:cs typeface="Times New Roman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20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20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r-Latn-BA" sz="2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sr-Latn-BA" sz="2000" b="0" i="1" dirty="0" smtClean="0">
                        <a:latin typeface="Cambria Math"/>
                        <a:cs typeface="Times New Roman" pitchFamily="18" charset="0"/>
                      </a:rPr>
                      <m:t>𝑆𝐷</m:t>
                    </m:r>
                    <m:sSub>
                      <m:sSubPr>
                        <m:ctrlPr>
                          <a:rPr lang="sr-Latn-BA" sz="20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2000" b="0" i="1" dirty="0" smtClean="0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sr-Latn-BA" sz="20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sr-Latn-BA" sz="2000" b="0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sr-Latn-BA" sz="2000" b="0" i="1" dirty="0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sr-Latn-BA" sz="2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sr-Latn-BA" sz="2000" b="0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sr-Latn-BA" sz="2000" b="0" i="1" dirty="0" smtClean="0">
                        <a:latin typeface="Cambria Math"/>
                        <a:cs typeface="Times New Roman" pitchFamily="18" charset="0"/>
                      </a:rPr>
                      <m:t>=1,2,…,110  </m:t>
                    </m:r>
                    <m:r>
                      <a:rPr lang="sr-Latn-BA" sz="2000" b="0" i="1" dirty="0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sr-Latn-BA" sz="2000" b="0" i="1" dirty="0" smtClean="0">
                        <a:latin typeface="Cambria Math"/>
                        <a:cs typeface="Times New Roman" pitchFamily="18" charset="0"/>
                      </a:rPr>
                      <m:t>=0,1,2,…,140</m:t>
                    </m:r>
                  </m:oMath>
                </a14:m>
                <a:endParaRPr lang="sr-Latn-BA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 algn="ctr">
                  <a:buNone/>
                </a:pPr>
                <a:endParaRPr lang="sr-Latn-BA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 algn="ctr">
                  <a:buNone/>
                </a:pPr>
                <a:endParaRPr lang="sr-Latn-BA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 algn="just">
                  <a:buNone/>
                </a:pPr>
                <a:r>
                  <a:rPr lang="sr-Latn-BA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2000" dirty="0" smtClean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sr-Latn-BA" sz="1600" i="1" dirty="0" smtClean="0">
                    <a:latin typeface="Times New Roman" pitchFamily="18" charset="0"/>
                    <a:cs typeface="Times New Roman" pitchFamily="18" charset="0"/>
                  </a:rPr>
                  <a:t>podniz                             izmjerena vrijednost sa različitim pomacima p      </a:t>
                </a:r>
                <a:endParaRPr lang="sr-Latn-BA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51520" y="404664"/>
                <a:ext cx="8640960" cy="5616624"/>
              </a:xfrm>
              <a:blipFill rotWithShape="1">
                <a:blip r:embed="rId2"/>
                <a:stretch>
                  <a:fillRect l="-494" r="-353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1547664" y="4077072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87824" y="4041068"/>
            <a:ext cx="229802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32</a:t>
            </a:fld>
            <a:endParaRPr lang="sr-Cyrl-CS"/>
          </a:p>
        </p:txBody>
      </p:sp>
      <p:pic>
        <p:nvPicPr>
          <p:cNvPr id="7" name="Content Placeholder 6" descr="C:\Users\User\Pictures\Rajilić 6.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5256584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6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33</a:t>
            </a:fld>
            <a:endParaRPr lang="sr-Cyrl-C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51520" y="332656"/>
                <a:ext cx="8424936" cy="5688632"/>
              </a:xfrm>
            </p:spPr>
            <p:txBody>
              <a:bodyPr/>
              <a:lstStyle/>
              <a:p>
                <a:pPr marL="45720" indent="0" algn="ctr">
                  <a:buNone/>
                </a:pPr>
                <a:r>
                  <a:rPr lang="sr-Latn-BA" sz="2400" i="1" u="sng" dirty="0" smtClean="0">
                    <a:latin typeface="Times New Roman" pitchFamily="18" charset="0"/>
                    <a:cs typeface="Times New Roman" pitchFamily="18" charset="0"/>
                  </a:rPr>
                  <a:t>Eksperiment sa RLC kolom:</a:t>
                </a:r>
              </a:p>
              <a:p>
                <a:pPr marL="45720" indent="0" algn="just">
                  <a:buNone/>
                </a:pPr>
                <a:endParaRPr lang="sr-Latn-BA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Arial" pitchFamily="34" charset="0"/>
                  <a:buChar char="•"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izmjeren vremenski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niz i izračunat pozitivan Lapunovljev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eksponent</a:t>
                </a:r>
              </a:p>
              <a:p>
                <a:pPr algn="just">
                  <a:buFont typeface="Arial" pitchFamily="34" charset="0"/>
                  <a:buChar char="•"/>
                </a:pP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ačunanjem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složenosti se mogu predviđati 110-eti elementi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podnizova</a:t>
                </a:r>
              </a:p>
              <a:p>
                <a:pPr algn="just">
                  <a:buFont typeface="Arial" pitchFamily="34" charset="0"/>
                  <a:buChar char="•"/>
                </a:pP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akon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mjerenja izlaznog napona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1600" i="1"/>
                        </m:ctrlPr>
                      </m:sSubPr>
                      <m:e>
                        <m:r>
                          <a:rPr lang="sr-Latn-BA" sz="1600" i="1"/>
                          <m:t>𝐾</m:t>
                        </m:r>
                      </m:e>
                      <m:sub>
                        <m:r>
                          <a:rPr lang="sr-Latn-BA" sz="1600" i="1"/>
                          <m:t>𝑖</m:t>
                        </m:r>
                      </m:sub>
                    </m:sSub>
                  </m:oMath>
                </a14:m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, Ljapunovljev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eksponent iznosi 0,33</a:t>
                </a:r>
              </a:p>
              <a:p>
                <a:pPr marL="45720" indent="0" algn="just">
                  <a:buNone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</a:t>
                </a:r>
                <a:r>
                  <a:rPr lang="sr-Latn-BA" sz="20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20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r-Latn-BA" sz="20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2000" b="0" i="1" dirty="0" smtClean="0">
                            <a:latin typeface="Cambria Math"/>
                            <a:cs typeface="Times New Roman" pitchFamily="18" charset="0"/>
                          </a:rPr>
                          <m:t>𝐾</m:t>
                        </m:r>
                      </m:e>
                      <m:sub>
                        <m:r>
                          <a:rPr lang="sr-Latn-BA" sz="20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sr-Latn-BA" sz="2000" i="1" dirty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sr-Latn-BA" sz="2000" i="1" dirty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sr-Latn-BA" sz="20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sr-Latn-BA" sz="2000" dirty="0" smtClean="0">
                    <a:latin typeface="Times New Roman" pitchFamily="18" charset="0"/>
                    <a:cs typeface="Times New Roman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sr-Latn-BA" sz="2000" i="1" dirty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sr-Latn-BA" sz="2000" i="1" dirty="0">
                        <a:latin typeface="Cambria Math"/>
                        <a:cs typeface="Times New Roman" pitchFamily="18" charset="0"/>
                      </a:rPr>
                      <m:t>=1,2,…,109</m:t>
                    </m:r>
                  </m:oMath>
                </a14:m>
                <a:endParaRPr lang="sr-Latn-BA" sz="2000" dirty="0" smtClean="0"/>
              </a:p>
              <a:p>
                <a:pPr marL="45720" indent="0" algn="just">
                  <a:buNone/>
                </a:pPr>
                <a:endParaRPr lang="sr-Latn-BA" sz="2000" dirty="0"/>
              </a:p>
              <a:p>
                <a:pPr marL="45720" indent="0" algn="just">
                  <a:buNone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51520" y="332656"/>
                <a:ext cx="8424936" cy="5688632"/>
              </a:xfrm>
              <a:blipFill rotWithShape="1">
                <a:blip r:embed="rId3"/>
                <a:stretch>
                  <a:fillRect l="-72" t="-857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:\Users\User\Pictures\Rajilić 7.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056784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0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34</a:t>
            </a:fld>
            <a:endParaRPr lang="sr-Cyrl-C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51520" y="332656"/>
                <a:ext cx="8496944" cy="5616624"/>
              </a:xfrm>
            </p:spPr>
            <p:txBody>
              <a:bodyPr/>
              <a:lstStyle/>
              <a:p>
                <a:pPr marL="45720" indent="0" algn="ctr">
                  <a:buNone/>
                </a:pPr>
                <a:r>
                  <a:rPr lang="sr-Latn-BA" sz="2000" i="1" u="sng" dirty="0" smtClean="0">
                    <a:latin typeface="Times New Roman" pitchFamily="18" charset="0"/>
                    <a:cs typeface="Times New Roman" pitchFamily="18" charset="0"/>
                  </a:rPr>
                  <a:t>Elektroencefalografijski  EEG vremenski nizovi:</a:t>
                </a:r>
              </a:p>
              <a:p>
                <a:pPr marL="45720" indent="0" algn="just">
                  <a:buNone/>
                </a:pPr>
                <a:endParaRPr lang="sr-Latn-BA" sz="2000" i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Arial" pitchFamily="34" charset="0"/>
                  <a:buChar char="•"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EEG- metod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neurofiziologije koji se između ostalog bavi i analizom prostorno-vremenskih obrazaca električne aktivnosti mozga tijekom psihičkih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procesa</a:t>
                </a:r>
              </a:p>
              <a:p>
                <a:pPr algn="just">
                  <a:buFont typeface="Arial" pitchFamily="34" charset="0"/>
                  <a:buChar char="•"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oblast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neurofiziologije je konstitucionalni dio kognitivne psihofiziologije, interdisciplinarne oblasti koja proučava fiziološke funkcije u cilju rasvjetljavanja procesa i mehanizama koji su u osnovi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kognicije</a:t>
                </a:r>
              </a:p>
              <a:p>
                <a:pPr algn="just">
                  <a:buFont typeface="Arial" pitchFamily="34" charset="0"/>
                  <a:buChar char="•"/>
                </a:pP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ognitivna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psihofiziologija, kognitivna psihologija i kompjutersko modeliranje čine kognitivne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neuroznanosti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i to je 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najširi okvir primjene teorije determiniziranog 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kaosa</a:t>
                </a: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sr-Latn-BA" sz="1600" i="1"/>
                      <m:t>𝐸𝐸𝐺</m:t>
                    </m:r>
                  </m:oMath>
                </a14:m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 vremenski nizovi u obliku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1600" i="1"/>
                        </m:ctrlPr>
                      </m:sSubPr>
                      <m:e>
                        <m:r>
                          <a:rPr lang="sr-Latn-BA" sz="1600" i="1"/>
                          <m:t>𝐸𝐸𝐺</m:t>
                        </m:r>
                      </m:e>
                      <m:sub>
                        <m:r>
                          <a:rPr lang="sr-Latn-BA" sz="1600" i="1"/>
                          <m:t>𝑗</m:t>
                        </m:r>
                      </m:sub>
                    </m:sSub>
                  </m:oMath>
                </a14:m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Latn-BA" sz="1600" i="1"/>
                        </m:ctrlPr>
                      </m:dPr>
                      <m:e>
                        <m:r>
                          <a:rPr lang="sr-Latn-BA" sz="1600" i="1"/>
                          <m:t>𝑗</m:t>
                        </m:r>
                        <m:r>
                          <a:rPr lang="sr-Latn-BA" sz="1600" i="1"/>
                          <m:t>=1,2,…,3595</m:t>
                        </m:r>
                      </m:e>
                    </m:d>
                  </m:oMath>
                </a14:m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 su evidentirani na pacijentima koji su podvrgnuti  </a:t>
                </a:r>
                <a14:m>
                  <m:oMath xmlns:m="http://schemas.openxmlformats.org/officeDocument/2006/math">
                    <m:r>
                      <a:rPr lang="sr-Latn-BA" sz="1600" i="1"/>
                      <m:t>𝐸𝐶𝑇</m:t>
                    </m:r>
                    <m:r>
                      <a:rPr lang="sr-Latn-BA" sz="1600" i="1"/>
                      <m:t>  </m:t>
                    </m:r>
                  </m:oMath>
                </a14:m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terapiji za kliničku depresiju. Dobija se</a:t>
                </a: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just">
                  <a:buFont typeface="Arial" pitchFamily="34" charset="0"/>
                  <a:buChar char="•"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20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r-Latn-BA" sz="20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2000" b="0" i="1" dirty="0" smtClean="0">
                            <a:latin typeface="Cambria Math"/>
                            <a:cs typeface="Times New Roman" pitchFamily="18" charset="0"/>
                          </a:rPr>
                          <m:t>𝐸𝐸𝐺</m:t>
                        </m:r>
                      </m:e>
                      <m:sub>
                        <m:r>
                          <a:rPr lang="sr-Latn-BA" sz="20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sr-Latn-BA" sz="2000" i="1" dirty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sr-Latn-BA" sz="2000" i="1" dirty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sr-Latn-BA" sz="20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sr-Latn-BA" sz="2000" dirty="0">
                    <a:latin typeface="Times New Roman" pitchFamily="18" charset="0"/>
                    <a:cs typeface="Times New Roman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sr-Latn-BA" sz="2000" i="1" dirty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sr-Latn-BA" sz="2000" i="1" dirty="0">
                        <a:latin typeface="Cambria Math"/>
                        <a:cs typeface="Times New Roman" pitchFamily="18" charset="0"/>
                      </a:rPr>
                      <m:t>=1,2,…,110</m:t>
                    </m:r>
                  </m:oMath>
                </a14:m>
                <a:endParaRPr lang="sr-Latn-BA" sz="2000" dirty="0"/>
              </a:p>
              <a:p>
                <a:pPr algn="ctr">
                  <a:buFont typeface="Arial" pitchFamily="34" charset="0"/>
                  <a:buChar char="•"/>
                </a:pPr>
                <a:endParaRPr lang="sr-Latn-BA" sz="1600" i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 algn="ctr">
                  <a:buNone/>
                </a:pPr>
                <a:endParaRPr lang="sr-Latn-BA" sz="1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 algn="ctr">
                  <a:buNone/>
                </a:pPr>
                <a:r>
                  <a:rPr lang="sr-Latn-BA" sz="1600" i="1" dirty="0" smtClean="0">
                    <a:latin typeface="Times New Roman" pitchFamily="18" charset="0"/>
                    <a:cs typeface="Times New Roman" pitchFamily="18" charset="0"/>
                  </a:rPr>
                  <a:t>podniz                             </a:t>
                </a:r>
                <a:r>
                  <a:rPr lang="sr-Latn-BA" sz="1600" i="1" dirty="0">
                    <a:latin typeface="Times New Roman" pitchFamily="18" charset="0"/>
                    <a:cs typeface="Times New Roman" pitchFamily="18" charset="0"/>
                  </a:rPr>
                  <a:t>izmjerena vrijednost sa različitim pomacima p</a:t>
                </a:r>
                <a:endParaRPr lang="sr-Latn-BA" sz="16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51520" y="332656"/>
                <a:ext cx="8496944" cy="5616624"/>
              </a:xfrm>
              <a:blipFill rotWithShape="1">
                <a:blip r:embed="rId2"/>
                <a:stretch>
                  <a:fillRect l="-72" t="-543" r="-430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1979712" y="4509120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211960" y="4599130"/>
            <a:ext cx="1368152" cy="414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35</a:t>
            </a:fld>
            <a:endParaRPr lang="sr-Cyrl-C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51520" y="188640"/>
                <a:ext cx="8640960" cy="5904656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endParaRPr lang="sr-Latn-BA" sz="1600" b="1" u="sng" dirty="0" smtClean="0"/>
              </a:p>
              <a:p>
                <a:pPr marL="45720" indent="0">
                  <a:buNone/>
                </a:pPr>
                <a:endParaRPr lang="sr-Latn-BA" sz="1600" b="1" u="sng" dirty="0"/>
              </a:p>
              <a:p>
                <a:pPr marL="45720" indent="0">
                  <a:buNone/>
                </a:pPr>
                <a:endParaRPr lang="sr-Latn-BA" sz="1600" b="1" u="sng" dirty="0" smtClean="0"/>
              </a:p>
              <a:p>
                <a:pPr marL="45720" indent="0">
                  <a:buNone/>
                </a:pPr>
                <a:endParaRPr lang="sr-Latn-BA" sz="1600" b="1" u="sng" dirty="0"/>
              </a:p>
              <a:p>
                <a:pPr marL="45720" indent="0">
                  <a:buNone/>
                </a:pPr>
                <a:endParaRPr lang="sr-Latn-BA" sz="1600" b="1" u="sng" dirty="0" smtClean="0"/>
              </a:p>
              <a:p>
                <a:pPr marL="45720" indent="0">
                  <a:buNone/>
                </a:pPr>
                <a:endParaRPr lang="sr-Latn-BA" sz="1600" b="1" u="sng" dirty="0"/>
              </a:p>
              <a:p>
                <a:pPr marL="45720" indent="0">
                  <a:buNone/>
                </a:pPr>
                <a:endParaRPr lang="sr-Latn-BA" sz="1600" b="1" u="sng" dirty="0" smtClean="0"/>
              </a:p>
              <a:p>
                <a:pPr marL="45720" indent="0">
                  <a:buNone/>
                </a:pPr>
                <a:endParaRPr lang="sr-Latn-BA" sz="1600" b="1" u="sng" dirty="0"/>
              </a:p>
              <a:p>
                <a:pPr marL="45720" indent="0">
                  <a:buNone/>
                </a:pPr>
                <a:endParaRPr lang="sr-Latn-BA" sz="1600" b="1" u="sng" dirty="0" smtClean="0"/>
              </a:p>
              <a:p>
                <a:pPr marL="45720" indent="0">
                  <a:buNone/>
                </a:pPr>
                <a:endParaRPr lang="sr-Latn-BA" sz="1600" b="1" u="sng" dirty="0"/>
              </a:p>
              <a:p>
                <a:pPr marL="45720" indent="0">
                  <a:buNone/>
                </a:pPr>
                <a:endParaRPr lang="sr-Latn-BA" sz="1600" b="1" u="sng" dirty="0" smtClean="0"/>
              </a:p>
              <a:p>
                <a:pPr marL="45720" indent="0">
                  <a:buNone/>
                </a:pPr>
                <a:endParaRPr lang="sr-Latn-BA" sz="1600" b="1" u="sng" dirty="0"/>
              </a:p>
              <a:p>
                <a:pPr marL="45720" indent="0">
                  <a:buNone/>
                </a:pPr>
                <a:endParaRPr lang="sr-Latn-BA" sz="1600" b="1" u="sng" dirty="0" smtClean="0"/>
              </a:p>
              <a:p>
                <a:pPr marL="45720" indent="0">
                  <a:buNone/>
                </a:pPr>
                <a:endParaRPr lang="sr-Latn-BA" sz="1600" b="1" u="sng" dirty="0"/>
              </a:p>
              <a:p>
                <a:pPr marL="45720" indent="0">
                  <a:buNone/>
                </a:pPr>
                <a:r>
                  <a:rPr lang="sr-Latn-BA" sz="1600" b="1" u="sng" dirty="0" smtClean="0">
                    <a:latin typeface="Times New Roman" pitchFamily="18" charset="0"/>
                    <a:cs typeface="Times New Roman" pitchFamily="18" charset="0"/>
                  </a:rPr>
                  <a:t>Slika </a:t>
                </a:r>
                <a:r>
                  <a:rPr lang="sr-Latn-BA" sz="1600" b="1" u="sng" dirty="0">
                    <a:latin typeface="Times New Roman" pitchFamily="18" charset="0"/>
                    <a:cs typeface="Times New Roman" pitchFamily="18" charset="0"/>
                  </a:rPr>
                  <a:t>11</a:t>
                </a:r>
                <a:r>
                  <a:rPr lang="sr-Latn-BA" sz="1600" u="sng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- Prosječna složenost </a:t>
                </a:r>
                <a:r>
                  <a:rPr lang="sr-Latn-BA" sz="1600" i="1" dirty="0">
                    <a:latin typeface="Times New Roman" pitchFamily="18" charset="0"/>
                    <a:cs typeface="Times New Roman" pitchFamily="18" charset="0"/>
                  </a:rPr>
                  <a:t>Cmp</a:t>
                </a:r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 EEG vremenskih nizova u intervalu </a:t>
                </a:r>
                <a14:m>
                  <m:oMath xmlns:m="http://schemas.openxmlformats.org/officeDocument/2006/math">
                    <m:r>
                      <a:rPr lang="sr-Latn-BA" sz="1600" b="0" i="1"/>
                      <m:t>𝑠</m:t>
                    </m:r>
                    <m:r>
                      <a:rPr lang="sr-Latn-BA" sz="1600" b="0" i="1"/>
                      <m:t>≤</m:t>
                    </m:r>
                    <m:r>
                      <a:rPr lang="sr-Latn-BA" sz="1600" b="0" i="1"/>
                      <m:t>𝑝</m:t>
                    </m:r>
                    <m:r>
                      <a:rPr lang="sr-Latn-BA" sz="1600" b="0" i="1"/>
                      <m:t>≤</m:t>
                    </m:r>
                    <m:r>
                      <a:rPr lang="sr-Latn-BA" sz="1600" b="0" i="1"/>
                      <m:t>𝑠</m:t>
                    </m:r>
                    <m:r>
                      <a:rPr lang="sr-Latn-BA" sz="1600" b="0" i="1"/>
                      <m:t>+90.</m:t>
                    </m:r>
                  </m:oMath>
                </a14:m>
                <a:r>
                  <a:rPr lang="sr-Latn-BA" sz="1600" dirty="0">
                    <a:latin typeface="Times New Roman" pitchFamily="18" charset="0"/>
                    <a:cs typeface="Times New Roman" pitchFamily="18" charset="0"/>
                  </a:rPr>
                  <a:t> Može se primijetiti visok porast </a:t>
                </a:r>
                <a14:m>
                  <m:oMath xmlns:m="http://schemas.openxmlformats.org/officeDocument/2006/math">
                    <m:r>
                      <a:rPr lang="sr-Latn-BA" sz="1600" b="0" i="1"/>
                      <m:t>&lt;</m:t>
                    </m:r>
                    <m:r>
                      <a:rPr lang="sr-Latn-BA" sz="1600" b="0" i="1"/>
                      <m:t>𝐶𝑚𝑝</m:t>
                    </m:r>
                    <m:r>
                      <a:rPr lang="sr-Latn-BA" sz="1600" b="0" i="1"/>
                      <m:t>&gt;.</m:t>
                    </m:r>
                  </m:oMath>
                </a14:m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>
                  <a:buNone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51520" y="188640"/>
                <a:ext cx="8640960" cy="590465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:\Users\User\Pictures\Rajilić 8.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4320480" cy="3760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8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36</a:t>
            </a:fld>
            <a:endParaRPr lang="sr-Cyrl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496944" cy="4824536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sr-Latn-BA" sz="1600" i="1" dirty="0">
                <a:latin typeface="Times New Roman" pitchFamily="18" charset="0"/>
                <a:cs typeface="Times New Roman" pitchFamily="18" charset="0"/>
              </a:rPr>
              <a:t>Cmp</a:t>
            </a:r>
            <a:r>
              <a:rPr lang="sr-Latn-BA" sz="1600" dirty="0">
                <a:latin typeface="Times New Roman" pitchFamily="18" charset="0"/>
                <a:cs typeface="Times New Roman" pitchFamily="18" charset="0"/>
              </a:rPr>
              <a:t>, kao mjera složenosti, definira se pomoću permutacije i linearne </a:t>
            </a: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kombinacije</a:t>
            </a:r>
          </a:p>
          <a:p>
            <a:pPr algn="just">
              <a:buFont typeface="Arial" pitchFamily="34" charset="0"/>
              <a:buChar char="•"/>
            </a:pPr>
            <a:r>
              <a:rPr lang="sr-Latn-BA" sz="1600" i="1" u="sng" dirty="0" smtClean="0">
                <a:latin typeface="Times New Roman" pitchFamily="18" charset="0"/>
                <a:cs typeface="Times New Roman" pitchFamily="18" charset="0"/>
              </a:rPr>
              <a:t>Cmp</a:t>
            </a:r>
            <a:r>
              <a:rPr lang="sr-Latn-BA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1600" u="sng" dirty="0">
                <a:latin typeface="Times New Roman" pitchFamily="18" charset="0"/>
                <a:cs typeface="Times New Roman" pitchFamily="18" charset="0"/>
              </a:rPr>
              <a:t>je povezan </a:t>
            </a:r>
            <a:r>
              <a:rPr lang="sr-Latn-BA" sz="1600" u="sng" dirty="0" smtClean="0">
                <a:latin typeface="Times New Roman" pitchFamily="18" charset="0"/>
                <a:cs typeface="Times New Roman" pitchFamily="18" charset="0"/>
              </a:rPr>
              <a:t>s:</a:t>
            </a:r>
          </a:p>
          <a:p>
            <a:pPr marL="45720" indent="0" algn="just">
              <a:buNone/>
            </a:pP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60070" indent="-514350" algn="just">
              <a:buFont typeface="+mj-lt"/>
              <a:buAutoNum type="romanUcPeriod"/>
            </a:pPr>
            <a:r>
              <a:rPr lang="sr-Latn-BA" sz="1600" b="1" dirty="0" smtClean="0">
                <a:latin typeface="Times New Roman" pitchFamily="18" charset="0"/>
                <a:cs typeface="Times New Roman" pitchFamily="18" charset="0"/>
              </a:rPr>
              <a:t>brojem </a:t>
            </a:r>
            <a:r>
              <a:rPr lang="sr-Latn-BA" sz="1600" b="1" dirty="0">
                <a:latin typeface="Times New Roman" pitchFamily="18" charset="0"/>
                <a:cs typeface="Times New Roman" pitchFamily="18" charset="0"/>
              </a:rPr>
              <a:t>različitih frekvencija u redovitim oscilacijama, </a:t>
            </a:r>
            <a:endParaRPr lang="sr-Latn-B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60070" indent="-514350" algn="just">
              <a:buFont typeface="+mj-lt"/>
              <a:buAutoNum type="romanUcPeriod"/>
            </a:pPr>
            <a:r>
              <a:rPr lang="sr-Latn-BA" sz="1600" b="1" dirty="0" smtClean="0">
                <a:latin typeface="Times New Roman" pitchFamily="18" charset="0"/>
                <a:cs typeface="Times New Roman" pitchFamily="18" charset="0"/>
              </a:rPr>
              <a:t>Ljapunovljevim </a:t>
            </a:r>
            <a:r>
              <a:rPr lang="sr-Latn-BA" sz="1600" b="1" dirty="0">
                <a:latin typeface="Times New Roman" pitchFamily="18" charset="0"/>
                <a:cs typeface="Times New Roman" pitchFamily="18" charset="0"/>
              </a:rPr>
              <a:t>eksponentom kaotičnih vremenskih nizova, </a:t>
            </a:r>
            <a:endParaRPr lang="sr-Latn-B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60070" indent="-514350" algn="just">
              <a:buFont typeface="+mj-lt"/>
              <a:buAutoNum type="romanUcPeriod"/>
            </a:pPr>
            <a:r>
              <a:rPr lang="sr-Latn-BA" sz="1600" b="1" dirty="0" smtClean="0">
                <a:latin typeface="Times New Roman" pitchFamily="18" charset="0"/>
                <a:cs typeface="Times New Roman" pitchFamily="18" charset="0"/>
              </a:rPr>
              <a:t>razinom </a:t>
            </a:r>
            <a:r>
              <a:rPr lang="sr-Latn-BA" sz="1600" b="1" dirty="0">
                <a:latin typeface="Times New Roman" pitchFamily="18" charset="0"/>
                <a:cs typeface="Times New Roman" pitchFamily="18" charset="0"/>
              </a:rPr>
              <a:t>šuma, </a:t>
            </a:r>
            <a:endParaRPr lang="sr-Latn-B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60070" indent="-514350" algn="just">
              <a:buFont typeface="+mj-lt"/>
              <a:buAutoNum type="romanUcPeriod"/>
            </a:pPr>
            <a:r>
              <a:rPr lang="sr-Latn-BA" sz="1600" b="1" dirty="0" smtClean="0">
                <a:latin typeface="Times New Roman" pitchFamily="18" charset="0"/>
                <a:cs typeface="Times New Roman" pitchFamily="18" charset="0"/>
              </a:rPr>
              <a:t>točnošću </a:t>
            </a:r>
            <a:r>
              <a:rPr lang="sr-Latn-BA" sz="1600" b="1" dirty="0">
                <a:latin typeface="Times New Roman" pitchFamily="18" charset="0"/>
                <a:cs typeface="Times New Roman" pitchFamily="18" charset="0"/>
              </a:rPr>
              <a:t>metode Monte Carlo integracije i </a:t>
            </a:r>
            <a:endParaRPr lang="sr-Latn-B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60070" indent="-514350" algn="just">
              <a:buFont typeface="+mj-lt"/>
              <a:buAutoNum type="romanUcPeriod"/>
            </a:pPr>
            <a:r>
              <a:rPr lang="sr-Latn-BA" sz="1600" b="1" dirty="0" smtClean="0">
                <a:latin typeface="Times New Roman" pitchFamily="18" charset="0"/>
                <a:cs typeface="Times New Roman" pitchFamily="18" charset="0"/>
              </a:rPr>
              <a:t>koeficijentom </a:t>
            </a:r>
            <a:r>
              <a:rPr lang="sr-Latn-BA" sz="1600" b="1" dirty="0">
                <a:latin typeface="Times New Roman" pitchFamily="18" charset="0"/>
                <a:cs typeface="Times New Roman" pitchFamily="18" charset="0"/>
              </a:rPr>
              <a:t>nelinearnosti u izrazu za fluktuirajuću </a:t>
            </a:r>
            <a:r>
              <a:rPr lang="sr-Latn-BA" sz="1600" b="1" dirty="0" smtClean="0">
                <a:latin typeface="Times New Roman" pitchFamily="18" charset="0"/>
                <a:cs typeface="Times New Roman" pitchFamily="18" charset="0"/>
              </a:rPr>
              <a:t>silu ako </a:t>
            </a:r>
            <a:r>
              <a:rPr lang="sr-Latn-BA" sz="1600" b="1" dirty="0">
                <a:latin typeface="Times New Roman" pitchFamily="18" charset="0"/>
                <a:cs typeface="Times New Roman" pitchFamily="18" charset="0"/>
              </a:rPr>
              <a:t>je složenost dovoljno niska, moguće je predviđati pod njenom </a:t>
            </a:r>
            <a:r>
              <a:rPr lang="sr-Latn-BA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1600" b="1" dirty="0" smtClean="0">
                <a:latin typeface="Times New Roman" pitchFamily="18" charset="0"/>
                <a:cs typeface="Times New Roman" pitchFamily="18" charset="0"/>
              </a:rPr>
              <a:t>uporabom </a:t>
            </a:r>
            <a:r>
              <a:rPr lang="sr-Latn-BA" sz="1600" b="1" dirty="0">
                <a:latin typeface="Times New Roman" pitchFamily="18" charset="0"/>
                <a:cs typeface="Times New Roman" pitchFamily="18" charset="0"/>
              </a:rPr>
              <a:t>i procijenjivati </a:t>
            </a:r>
            <a:r>
              <a:rPr lang="sr-Latn-BA" sz="1600" b="1" dirty="0" smtClean="0">
                <a:latin typeface="Times New Roman" pitchFamily="18" charset="0"/>
                <a:cs typeface="Times New Roman" pitchFamily="18" charset="0"/>
              </a:rPr>
              <a:t>pouzdanost predviđanja koja </a:t>
            </a:r>
            <a:r>
              <a:rPr lang="sr-Latn-BA" sz="1600" b="1" dirty="0">
                <a:latin typeface="Times New Roman" pitchFamily="18" charset="0"/>
                <a:cs typeface="Times New Roman" pitchFamily="18" charset="0"/>
              </a:rPr>
              <a:t>je velika, ako je mimimum Cmp oštar i dubok</a:t>
            </a:r>
            <a:r>
              <a:rPr lang="sr-Latn-BA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sr-Latn-B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sr-Latn-BA" sz="1600" i="1" u="sng" dirty="0" smtClean="0">
                <a:latin typeface="Times New Roman" pitchFamily="18" charset="0"/>
                <a:cs typeface="Times New Roman" pitchFamily="18" charset="0"/>
              </a:rPr>
              <a:t>Računanjem </a:t>
            </a:r>
            <a:r>
              <a:rPr lang="sr-Latn-BA" sz="1600" i="1" u="sng" dirty="0">
                <a:latin typeface="Times New Roman" pitchFamily="18" charset="0"/>
                <a:cs typeface="Times New Roman" pitchFamily="18" charset="0"/>
              </a:rPr>
              <a:t>složenosti vremenskog niza također se može: </a:t>
            </a:r>
            <a:endParaRPr lang="sr-Latn-BA" sz="16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Točno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predviđati redoviti vremenski niz jer tad važi princip minimalne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složenosti</a:t>
            </a:r>
            <a:endParaRPr lang="sr-Latn-B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Približno predviđati kaotičan vremenski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niz</a:t>
            </a: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sa točnošću određenom širinom i dubinom   </a:t>
            </a:r>
          </a:p>
          <a:p>
            <a:pPr marL="45720" indent="0" algn="just">
              <a:buNone/>
            </a:pPr>
            <a:r>
              <a:rPr lang="sr-Latn-B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1600" dirty="0" smtClean="0">
                <a:latin typeface="Times New Roman" pitchFamily="18" charset="0"/>
                <a:cs typeface="Times New Roman" pitchFamily="18" charset="0"/>
              </a:rPr>
              <a:t>     minimuma u dijagramu</a:t>
            </a:r>
            <a:endParaRPr lang="sr-Latn-BA" sz="16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sr-Latn-BA" sz="1600" dirty="0">
                <a:latin typeface="Times New Roman" pitchFamily="18" charset="0"/>
                <a:cs typeface="Times New Roman" pitchFamily="18" charset="0"/>
              </a:rPr>
              <a:t>(3) Razlučiti šum i kaos u mnogim situacijama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188640"/>
            <a:ext cx="828092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Zaključak</a:t>
            </a:r>
            <a:endParaRPr lang="sr-Latn-B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37</a:t>
            </a:fld>
            <a:endParaRPr lang="sr-Cyrl-CS"/>
          </a:p>
        </p:txBody>
      </p:sp>
      <p:sp>
        <p:nvSpPr>
          <p:cNvPr id="7" name="Rectangle 6"/>
          <p:cNvSpPr/>
          <p:nvPr/>
        </p:nvSpPr>
        <p:spPr>
          <a:xfrm>
            <a:off x="611560" y="188640"/>
            <a:ext cx="813690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b="1" dirty="0" smtClean="0">
                <a:solidFill>
                  <a:schemeClr val="tx1"/>
                </a:solidFill>
              </a:rPr>
              <a:t>10. Literatura</a:t>
            </a:r>
            <a:endParaRPr lang="sr-Latn-BA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70562"/>
            <a:ext cx="8136904" cy="490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5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Rectangle 3"/>
              <p:cNvSpPr>
                <a:spLocks noGrp="1" noChangeArrowheads="1"/>
              </p:cNvSpPr>
              <p:nvPr>
                <p:ph sz="quarter" idx="13"/>
              </p:nvPr>
            </p:nvSpPr>
            <p:spPr>
              <a:xfrm>
                <a:off x="467544" y="332656"/>
                <a:ext cx="8219256" cy="5793507"/>
              </a:xfrm>
            </p:spPr>
            <p:txBody>
              <a:bodyPr>
                <a:normAutofit fontScale="25000" lnSpcReduction="20000"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endParaRPr lang="sr-Latn-BA" sz="1800" dirty="0" smtClean="0"/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sr-Cyrl-CS" sz="55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8">
                  <a:lnSpc>
                    <a:spcPct val="80000"/>
                  </a:lnSpc>
                  <a:buFont typeface="Wingdings" pitchFamily="2" charset="2"/>
                  <a:buChar char="v"/>
                  <a:defRPr/>
                </a:pPr>
                <a:r>
                  <a:rPr lang="sr-Latn-BA" sz="5500" b="1" dirty="0">
                    <a:solidFill>
                      <a:schemeClr val="bg1"/>
                    </a:solidFill>
                  </a:rPr>
                  <a:t> </a:t>
                </a:r>
                <a:r>
                  <a:rPr lang="sr-Latn-BA" sz="55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sr-Latn-BA" sz="7200" b="1" i="1" u="sng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Šenonova entropija: </a:t>
                </a:r>
              </a:p>
              <a:p>
                <a:pPr lvl="1" eaLnBrk="1" hangingPunct="1">
                  <a:lnSpc>
                    <a:spcPct val="120000"/>
                  </a:lnSpc>
                  <a:defRPr/>
                </a:pPr>
                <a:endParaRPr lang="sr-Cyrl-CS" sz="6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 eaLnBrk="1" hangingPunct="1">
                  <a:lnSpc>
                    <a:spcPct val="120000"/>
                  </a:lnSpc>
                  <a:buFont typeface="Wingdings" pitchFamily="2" charset="2"/>
                  <a:buChar char="v"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 smatra se začetnikom teorije informacija</a:t>
                </a:r>
                <a:endParaRPr lang="sr-Cyrl-CS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v"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 prvi pokušao </a:t>
                </a: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da uvede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mjeru </a:t>
                </a: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količine informacija iz podataka koje neki sistem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producira,    </a:t>
                </a: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     kao duljinu opisa samog niza podataka</a:t>
                </a: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v"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 podaci </a:t>
                </a: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dobijeni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iz poznatog </a:t>
                </a: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izvora nasumičnih podataka i da su oni karakteristika samog </a:t>
                </a: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     izvora</a:t>
                </a: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v"/>
                  <a:defRPr/>
                </a:pP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entropija ili neuređenost funkcije nasumične promjenjive</a:t>
                </a:r>
                <a:r>
                  <a:rPr lang="sr-Latn-BA" sz="6400" i="1" dirty="0" smtClean="0">
                    <a:latin typeface="Times New Roman" pitchFamily="18" charset="0"/>
                    <a:cs typeface="Times New Roman" pitchFamily="18" charset="0"/>
                  </a:rPr>
                  <a:t> X 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se definira </a:t>
                </a:r>
                <a:r>
                  <a:rPr lang="sr-Latn-BA" sz="60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7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buNone/>
                  <a:defRPr/>
                </a:pPr>
                <a:endParaRPr lang="sr-Latn-BA" sz="17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7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6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sr-Latn-BA" sz="6400" b="0" i="1" smtClean="0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BA" sz="64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sr-Latn-BA" sz="6400" b="0" i="1" smtClean="0">
                          <a:latin typeface="Cambria Math"/>
                          <a:cs typeface="Times New Roman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sr-Latn-BA" sz="6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r-Latn-BA" sz="64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sr-Latn-BA" sz="6400" b="0" i="1" smtClean="0"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r-Latn-BA" sz="6400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sr-Latn-BA" sz="64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6400" b="0" i="1" smtClean="0">
                                  <a:latin typeface="Cambria Math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BA" sz="6400" b="0" i="1" smtClean="0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sr-Latn-BA" sz="6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sr-Latn-BA" sz="6400" b="0" i="1" smtClean="0">
                              <a:latin typeface="Cambria Math"/>
                              <a:cs typeface="Times New Roman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sr-Latn-BA" sz="64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r-Latn-BA" sz="6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sr-Latn-BA" sz="6400" b="0" i="1" smtClean="0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BA" sz="64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v"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funkcija </a:t>
                </a: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koja preslikava skup nasumičnih brojeva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u realne brojeve</a:t>
                </a:r>
              </a:p>
              <a:p>
                <a:pPr lvl="1" algn="just">
                  <a:lnSpc>
                    <a:spcPct val="120000"/>
                  </a:lnSpc>
                  <a:buFont typeface="Wingdings" pitchFamily="2" charset="2"/>
                  <a:buChar char="v"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6400" u="sng" dirty="0" smtClean="0">
                    <a:latin typeface="Times New Roman" pitchFamily="18" charset="0"/>
                    <a:cs typeface="Times New Roman" pitchFamily="18" charset="0"/>
                  </a:rPr>
                  <a:t>Osobine </a:t>
                </a:r>
                <a:r>
                  <a:rPr lang="sr-Latn-BA" sz="6400" u="sng" dirty="0">
                    <a:latin typeface="Times New Roman" pitchFamily="18" charset="0"/>
                    <a:cs typeface="Times New Roman" pitchFamily="18" charset="0"/>
                  </a:rPr>
                  <a:t>Šenonove entropije: </a:t>
                </a: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                     - H(X</a:t>
                </a: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)≥0 uvijek, osim kada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sr-Latn-BA" sz="64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sr-Latn-BA" sz="6400" i="1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za sve ishode osim za samo jedan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                   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sr-Latn-BA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𝑙𝑜𝑔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za sve vjerovatnosti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80000"/>
                  </a:lnSpc>
                  <a:buNone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sr-Cyrl-CS" sz="1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4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332656"/>
                <a:ext cx="8219256" cy="5793507"/>
              </a:xfrm>
              <a:blipFill rotWithShape="1">
                <a:blip r:embed="rId3"/>
                <a:stretch>
                  <a:fillRect b="-4105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4</a:t>
            </a:fld>
            <a:endParaRPr lang="sr-Cyrl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5</a:t>
            </a:fld>
            <a:endParaRPr lang="sr-Cyrl-C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>
                <a:spLocks noGrp="1" noChangeArrowheads="1"/>
              </p:cNvSpPr>
              <p:nvPr>
                <p:ph sz="quarter" idx="13"/>
              </p:nvPr>
            </p:nvSpPr>
            <p:spPr>
              <a:xfrm>
                <a:off x="467544" y="332656"/>
                <a:ext cx="8219256" cy="5793507"/>
              </a:xfrm>
            </p:spPr>
            <p:txBody>
              <a:bodyPr>
                <a:normAutofit fontScale="25000" lnSpcReduction="20000"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endParaRPr lang="sr-Latn-BA" sz="1800" dirty="0" smtClean="0"/>
              </a:p>
              <a:p>
                <a:pPr lvl="1" algn="ctr">
                  <a:lnSpc>
                    <a:spcPct val="120000"/>
                  </a:lnSpc>
                  <a:buFont typeface="Wingdings" pitchFamily="2" charset="2"/>
                  <a:buChar char="q"/>
                  <a:defRPr/>
                </a:pPr>
                <a:r>
                  <a:rPr lang="sr-Latn-BA" sz="4900" b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sr-Latn-BA" sz="7200" b="1" i="1" u="sng" dirty="0" smtClean="0">
                    <a:latin typeface="Times New Roman" pitchFamily="18" charset="0"/>
                    <a:cs typeface="Times New Roman" pitchFamily="18" charset="0"/>
                  </a:rPr>
                  <a:t>Permutaciona entropija: </a:t>
                </a: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7200" b="1" i="1" u="sng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900" b="1" i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akođe kao i Šenonova entropija svrstana je u skupinu strukturalnih entropija</a:t>
                </a: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Osnovna ideja: međusobno poređenje susjednih članova u vremenskom nizu s elementima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</m:sub>
                    </m:sSub>
                    <m:r>
                      <a:rPr lang="sr-Latn-BA" sz="64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gdje je </a:t>
                </a:r>
                <a14:m>
                  <m:oMath xmlns:m="http://schemas.openxmlformats.org/officeDocument/2006/math">
                    <m:r>
                      <a:rPr lang="sr-Latn-BA" sz="6400" b="0" i="1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sr-Latn-BA" sz="6400" b="0" i="1" smtClean="0">
                        <a:latin typeface="Cambria Math"/>
                        <a:cs typeface="Times New Roman" pitchFamily="18" charset="0"/>
                      </a:rPr>
                      <m:t>=1,2,…,</m:t>
                    </m:r>
                    <m:r>
                      <a:rPr lang="sr-Latn-BA" sz="6400" b="0" i="1" smtClean="0">
                        <a:latin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, članovi se jednakim vrijednostima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sr-Latn-BA" sz="640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  <m:sup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=1 se ne uspoređuju</a:t>
                </a: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može </a:t>
                </a: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da se računa za različite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vrijednosti </a:t>
                </a: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strukturne dimenzije faznog prostora </a:t>
                </a:r>
                <a:r>
                  <a:rPr lang="sr-Latn-BA" sz="6400" i="1" u="sng" dirty="0" smtClean="0">
                    <a:latin typeface="Times New Roman" pitchFamily="18" charset="0"/>
                    <a:cs typeface="Times New Roman" pitchFamily="18" charset="0"/>
                  </a:rPr>
                  <a:t>m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koja zavisi od broja posmatranih susjeda </a:t>
                </a: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za niz od sedam članova </a:t>
                </a:r>
                <a14:m>
                  <m:oMath xmlns:m="http://schemas.openxmlformats.org/officeDocument/2006/math">
                    <m:r>
                      <a:rPr lang="sr-Latn-BA" sz="6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sr-Latn-BA" sz="6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4,7,9,10,6,11,3</m:t>
                        </m:r>
                      </m:e>
                    </m:d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će biti 6 parova susjeda od kojih za četiri važi nejednakost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sr-Latn-BA" sz="6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sSub>
                      <m:sSubPr>
                        <m:ctrlPr>
                          <a:rPr lang="sr-Latn-BA" sz="6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sr-Latn-BA" sz="6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,a za dva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sr-Latn-BA" sz="6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  <m:sSub>
                      <m:sSubPr>
                        <m:ctrlPr>
                          <a:rPr lang="sr-Latn-BA" sz="6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sr-Latn-BA" sz="6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  <m:r>
                      <a:rPr lang="sr-Latn-BA" sz="64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sa permutacijama </a:t>
                </a:r>
                <a14:m>
                  <m:oMath xmlns:m="http://schemas.openxmlformats.org/officeDocument/2006/math">
                    <m:r>
                      <a:rPr lang="sr-Latn-BA" sz="6400" b="0" i="1" smtClean="0">
                        <a:latin typeface="Cambria Math"/>
                        <a:cs typeface="Times New Roman" pitchFamily="18" charset="0"/>
                      </a:rPr>
                      <m:t>01</m:t>
                    </m:r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sr-Latn-BA" sz="6400" b="0" i="1" smtClean="0">
                        <a:latin typeface="Cambria Math"/>
                        <a:cs typeface="Times New Roman" pitchFamily="18" charset="0"/>
                      </a:rPr>
                      <m:t>10</m:t>
                    </m:r>
                  </m:oMath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Permutaciona entropija za red </a:t>
                </a:r>
                <a14:m>
                  <m:oMath xmlns:m="http://schemas.openxmlformats.org/officeDocument/2006/math">
                    <m:r>
                      <a:rPr lang="sr-Latn-BA" sz="6400" b="0" i="1" smtClean="0">
                        <a:latin typeface="Cambria Math"/>
                        <a:cs typeface="Times New Roman" pitchFamily="18" charset="0"/>
                      </a:rPr>
                      <m:t>𝑚</m:t>
                    </m:r>
                    <m:r>
                      <a:rPr lang="sr-Latn-BA" sz="6400" b="0" i="1" smtClean="0">
                        <a:latin typeface="Cambria Math"/>
                        <a:cs typeface="Times New Roman" pitchFamily="18" charset="0"/>
                      </a:rPr>
                      <m:t>=2 </m:t>
                    </m:r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    </m:t>
                        </m:r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=-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sr-Latn-BA" sz="640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𝑙𝑜𝑔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sr-Latn-BA" sz="640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sr-Latn-BA" sz="6400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d>
                      <m:d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sr-Latn-BA" sz="64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sr-Latn-BA" sz="6400" i="1" dirty="0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𝑙𝑜𝑔</m:t>
                        </m:r>
                      </m:e>
                      <m:sub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sr-Latn-BA" sz="64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sr-Latn-BA" sz="6400" i="1" dirty="0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sr-Latn-BA" sz="64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  <m:r>
                      <a:rPr lang="sr-Latn-BA" sz="64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0,918</m:t>
                    </m:r>
                  </m:oMath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b="1" i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sr-Latn-BA" sz="2600" dirty="0" smtClean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80000"/>
                  </a:lnSpc>
                  <a:buNone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sr-Cyrl-CS" sz="1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332656"/>
                <a:ext cx="8219256" cy="5793507"/>
              </a:xfrm>
              <a:blipFill rotWithShape="1">
                <a:blip r:embed="rId3"/>
                <a:stretch>
                  <a:fillRect r="-1706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Rectangle 3"/>
              <p:cNvSpPr>
                <a:spLocks noGrp="1" noChangeArrowheads="1"/>
              </p:cNvSpPr>
              <p:nvPr>
                <p:ph sz="quarter" idx="13"/>
              </p:nvPr>
            </p:nvSpPr>
            <p:spPr>
              <a:xfrm>
                <a:off x="467544" y="332656"/>
                <a:ext cx="8219256" cy="5793507"/>
              </a:xfrm>
            </p:spPr>
            <p:txBody>
              <a:bodyPr>
                <a:normAutofit fontScale="47500" lnSpcReduction="20000"/>
              </a:bodyPr>
              <a:lstStyle/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23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vi-VN" sz="3400" dirty="0" smtClean="0">
                    <a:latin typeface="Times New Roman" pitchFamily="18" charset="0"/>
                    <a:cs typeface="Times New Roman" pitchFamily="18" charset="0"/>
                  </a:rPr>
                  <a:t>Permutaciona entropija </a:t>
                </a:r>
                <a:r>
                  <a:rPr lang="sr-Latn-BA" sz="34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vi-VN" sz="3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400" dirty="0">
                    <a:latin typeface="Times New Roman" pitchFamily="18" charset="0"/>
                    <a:cs typeface="Times New Roman" pitchFamily="18" charset="0"/>
                  </a:rPr>
                  <a:t>prilagođena za procjenu složenosti kratkih vremenskih nizova promjenom vremena </a:t>
                </a:r>
                <a:r>
                  <a:rPr lang="vi-VN" sz="3400" dirty="0" smtClean="0">
                    <a:latin typeface="Times New Roman" pitchFamily="18" charset="0"/>
                    <a:cs typeface="Times New Roman" pitchFamily="18" charset="0"/>
                  </a:rPr>
                  <a:t>odgode</a:t>
                </a:r>
                <a:endParaRPr lang="sr-Latn-BA" sz="3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3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sr-Latn-BA" sz="3400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sr-Latn-BA" sz="3400" dirty="0" smtClean="0">
                    <a:latin typeface="Times New Roman" pitchFamily="18" charset="0"/>
                    <a:cs typeface="Times New Roman" pitchFamily="18" charset="0"/>
                  </a:rPr>
                  <a:t>aotični vremenski nizovi se mogu izučavati, ali ne i previđati, za razliku od kvaziperidoičnih koji se mogu samo previđati</a:t>
                </a: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2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sr-Latn-BA" sz="3400" dirty="0" smtClean="0">
                    <a:latin typeface="Times New Roman" pitchFamily="18" charset="0"/>
                    <a:cs typeface="Times New Roman" pitchFamily="18" charset="0"/>
                  </a:rPr>
                  <a:t>Složenost- na razmatranju vremenskih nizova dužine </a:t>
                </a:r>
                <a14:m>
                  <m:oMath xmlns:m="http://schemas.openxmlformats.org/officeDocument/2006/math">
                    <m:r>
                      <a:rPr lang="sr-Latn-BA" sz="3400" b="0" i="1" smtClean="0">
                        <a:latin typeface="Cambria Math"/>
                        <a:cs typeface="Times New Roman" pitchFamily="18" charset="0"/>
                      </a:rPr>
                      <m:t>110</m:t>
                    </m:r>
                  </m:oMath>
                </a14:m>
                <a:r>
                  <a:rPr lang="sr-Latn-BA" sz="3400" dirty="0" smtClean="0">
                    <a:latin typeface="Times New Roman" pitchFamily="18" charset="0"/>
                    <a:cs typeface="Times New Roman" pitchFamily="18" charset="0"/>
                  </a:rPr>
                  <a:t> i stvaranju permutacija u </a:t>
                </a:r>
                <a14:m>
                  <m:oMath xmlns:m="http://schemas.openxmlformats.org/officeDocument/2006/math">
                    <m:r>
                      <a:rPr lang="sr-Latn-BA" sz="3400" b="0" i="1" smtClean="0">
                        <a:latin typeface="Cambria Math"/>
                        <a:cs typeface="Times New Roman" pitchFamily="18" charset="0"/>
                      </a:rPr>
                      <m:t>10 </m:t>
                    </m:r>
                  </m:oMath>
                </a14:m>
                <a:r>
                  <a:rPr lang="sr-Latn-BA" sz="3400" dirty="0" smtClean="0">
                    <a:latin typeface="Times New Roman" pitchFamily="18" charset="0"/>
                    <a:cs typeface="Times New Roman" pitchFamily="18" charset="0"/>
                  </a:rPr>
                  <a:t>podnizova čija je linearna kombinacija jednaka jedanaestom podnizu</a:t>
                </a: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3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sr-Latn-BA" sz="3400" dirty="0" smtClean="0">
                    <a:latin typeface="Times New Roman" pitchFamily="18" charset="0"/>
                    <a:cs typeface="Times New Roman" pitchFamily="18" charset="0"/>
                  </a:rPr>
                  <a:t>Posljedica permutacija- promjena konstanti koja određuje složenost </a:t>
                </a:r>
                <a:r>
                  <a:rPr lang="sr-Latn-BA" sz="3400" i="1" dirty="0" smtClean="0">
                    <a:latin typeface="Times New Roman" pitchFamily="18" charset="0"/>
                    <a:cs typeface="Times New Roman" pitchFamily="18" charset="0"/>
                  </a:rPr>
                  <a:t>Cmp</a:t>
                </a: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3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vi-VN" sz="3400" dirty="0"/>
                  <a:t>Osnovna razlika između složenosti </a:t>
                </a:r>
                <a:r>
                  <a:rPr lang="vi-VN" sz="3400" i="1" dirty="0"/>
                  <a:t>Cmp </a:t>
                </a:r>
                <a:r>
                  <a:rPr lang="vi-VN" sz="3400" dirty="0"/>
                  <a:t>i permutacione </a:t>
                </a:r>
                <a:r>
                  <a:rPr lang="vi-VN" sz="3400" dirty="0" smtClean="0"/>
                  <a:t>entropije</a:t>
                </a:r>
                <a:r>
                  <a:rPr lang="sr-Latn-BA" sz="3400" dirty="0" smtClean="0"/>
                  <a:t>- </a:t>
                </a:r>
                <a:r>
                  <a:rPr lang="vi-VN" sz="3400" dirty="0" smtClean="0"/>
                  <a:t>definirana </a:t>
                </a:r>
                <a:r>
                  <a:rPr lang="vi-VN" sz="3400" dirty="0"/>
                  <a:t>je u tome što </a:t>
                </a:r>
                <a:r>
                  <a:rPr lang="vi-VN" sz="3400" i="1" u="sng" dirty="0"/>
                  <a:t>se ne vrši prebrojavanje postojećih permutacija</a:t>
                </a:r>
                <a:r>
                  <a:rPr lang="vi-VN" sz="3400" dirty="0"/>
                  <a:t>, </a:t>
                </a:r>
                <a:r>
                  <a:rPr lang="vi-VN" sz="3400" i="1" u="sng" dirty="0"/>
                  <a:t>nego se pravi novi vremenski niz permutacijama unutar originalnog vremenskog </a:t>
                </a:r>
                <a:r>
                  <a:rPr lang="vi-VN" sz="3400" i="1" u="sng" dirty="0" smtClean="0"/>
                  <a:t>niza</a:t>
                </a:r>
                <a:endParaRPr lang="sr-Latn-BA" sz="3400" i="1" dirty="0">
                  <a:latin typeface="Algerian" pitchFamily="82" charset="0"/>
                  <a:cs typeface="Times New Roman" pitchFamily="18" charset="0"/>
                </a:endParaRPr>
              </a:p>
              <a:p>
                <a:pPr marL="365760" lvl="1" indent="0" algn="just">
                  <a:buNone/>
                  <a:defRPr/>
                </a:pPr>
                <a:endParaRPr lang="sr-Latn-BA" sz="21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80000"/>
                  </a:lnSpc>
                  <a:buNone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sr-Cyrl-CS" sz="1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4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332656"/>
                <a:ext cx="8219256" cy="5793507"/>
              </a:xfrm>
              <a:blipFill rotWithShape="1">
                <a:blip r:embed="rId3"/>
                <a:stretch>
                  <a:fillRect r="-37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E3CEA-5206-4BA6-AC46-85D7D1A88B48}" type="slidenum">
              <a:rPr lang="sr-Cyrl-CS" smtClean="0"/>
              <a:pPr>
                <a:defRPr/>
              </a:pPr>
              <a:t>6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17020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C9779-C3F6-42BF-BBA8-8E7697302563}" type="slidenum">
              <a:rPr lang="sr-Cyrl-CS" smtClean="0"/>
              <a:pPr>
                <a:defRPr/>
              </a:pPr>
              <a:t>7</a:t>
            </a:fld>
            <a:endParaRPr lang="sr-Cyrl-C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>
                <a:spLocks noGrp="1" noChangeArrowheads="1"/>
              </p:cNvSpPr>
              <p:nvPr>
                <p:ph sz="quarter" idx="4294967295"/>
              </p:nvPr>
            </p:nvSpPr>
            <p:spPr>
              <a:xfrm>
                <a:off x="467544" y="332656"/>
                <a:ext cx="8219256" cy="5793507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endParaRPr lang="sr-Latn-BA" sz="1800" dirty="0" smtClean="0"/>
              </a:p>
              <a:p>
                <a:pPr lvl="1" algn="ctr">
                  <a:lnSpc>
                    <a:spcPct val="120000"/>
                  </a:lnSpc>
                  <a:buFont typeface="Wingdings" pitchFamily="2" charset="2"/>
                  <a:buChar char="q"/>
                  <a:defRPr/>
                </a:pPr>
                <a:r>
                  <a:rPr lang="sr-Latn-BA" sz="4900" b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sr-Latn-BA" sz="7200" b="1" i="1" u="sng" dirty="0" smtClean="0">
                    <a:latin typeface="Times New Roman" pitchFamily="18" charset="0"/>
                    <a:cs typeface="Times New Roman" pitchFamily="18" charset="0"/>
                  </a:rPr>
                  <a:t>Definicija Cmp : </a:t>
                </a: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7200" b="1" i="1" u="sng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900" b="1" i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Niz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,...,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110</m:t>
                        </m:r>
                      </m:sub>
                    </m:sSub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- podijeljen na 10 podnizova, prvih deset su:</a:t>
                </a: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1,</m:t>
                        </m:r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i="1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2,</m:t>
                        </m:r>
                        <m:r>
                          <a:rPr lang="sr-Latn-BA" sz="6400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sr-Latn-BA" sz="6400" dirty="0">
                        <a:latin typeface="Times New Roman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+10</m:t>
                        </m:r>
                      </m:sub>
                    </m:sSub>
                  </m:oMath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3,</m:t>
                        </m:r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+20</m:t>
                        </m:r>
                      </m:sub>
                    </m:sSub>
                  </m:oMath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...</a:t>
                </a: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i="1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</m:e>
                      <m: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  <m:r>
                          <a:rPr lang="sr-Latn-BA" sz="6400" i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sr-Latn-BA" sz="6400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+90</m:t>
                        </m:r>
                      </m:sub>
                    </m:sSub>
                  </m:oMath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dje je </a:t>
                </a:r>
                <a14:m>
                  <m:oMath xmlns:m="http://schemas.openxmlformats.org/officeDocument/2006/math">
                    <m:r>
                      <a:rPr lang="sr-Latn-BA" sz="6400" b="0" i="1" smtClean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sr-Latn-BA" sz="6400" b="0" i="1" smtClean="0">
                        <a:latin typeface="Cambria Math"/>
                        <a:cs typeface="Times New Roman" pitchFamily="18" charset="0"/>
                      </a:rPr>
                      <m:t>=1,2,…,10</m:t>
                    </m:r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.... </a:t>
                </a: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jedanaesti niz se može pretpostaviti kao linearna kombinacija prethodnih</a:t>
                </a: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b="1" i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sr-Latn-BA" sz="2600" dirty="0" smtClean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80000"/>
                  </a:lnSpc>
                  <a:buNone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sr-Cyrl-CS" sz="1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467544" y="332656"/>
                <a:ext cx="8219256" cy="57935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2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C9779-C3F6-42BF-BBA8-8E7697302563}" type="slidenum">
              <a:rPr lang="sr-Cyrl-CS" smtClean="0"/>
              <a:pPr>
                <a:defRPr/>
              </a:pPr>
              <a:t>8</a:t>
            </a:fld>
            <a:endParaRPr lang="sr-Cyrl-C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>
                <a:spLocks noGrp="1" noChangeArrowheads="1"/>
              </p:cNvSpPr>
              <p:nvPr>
                <p:ph sz="quarter" idx="4294967295"/>
              </p:nvPr>
            </p:nvSpPr>
            <p:spPr>
              <a:xfrm>
                <a:off x="467544" y="332656"/>
                <a:ext cx="8219256" cy="5793507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endParaRPr lang="sr-Latn-BA" sz="1800" dirty="0" smtClean="0"/>
              </a:p>
              <a:p>
                <a:pPr lvl="1" algn="just">
                  <a:lnSpc>
                    <a:spcPct val="120000"/>
                  </a:lnSpc>
                  <a:buFont typeface="Courier New" pitchFamily="49" charset="0"/>
                  <a:buChar char="o"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za mnoge netrivijalne vremenske nizove važe sljedeće jednadžbe:</a:t>
                </a: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101</m:t>
                        </m:r>
                      </m:sub>
                    </m:sSub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sup>
                      <m:e>
                        <m:sSub>
                          <m:sSubPr>
                            <m:ctrlPr>
                              <a:rPr lang="sr-Latn-BA" sz="640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,1</m:t>
                        </m:r>
                      </m:sub>
                    </m:sSub>
                  </m:oMath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sup>
                      <m:e>
                        <m:sSub>
                          <m:sSubPr>
                            <m:ctrlPr>
                              <a:rPr lang="sr-Latn-BA" sz="64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6400" i="1" dirty="0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r-Latn-BA" sz="6400" i="1" dirty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</m:e>
                      <m:sub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,2</m:t>
                        </m:r>
                      </m:sub>
                    </m:sSub>
                  </m:oMath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...</a:t>
                </a: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sup>
                      <m:e>
                        <m:sSub>
                          <m:sSubPr>
                            <m:ctrlPr>
                              <a:rPr lang="sr-Latn-BA" sz="64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6400" i="1" dirty="0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r-Latn-BA" sz="6400" i="1" dirty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</m:e>
                      <m:sub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,10</m:t>
                        </m:r>
                      </m:sub>
                    </m:sSub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lnSpc>
                    <a:spcPct val="120000"/>
                  </a:lnSpc>
                  <a:buFont typeface="Courier New" pitchFamily="49" charset="0"/>
                  <a:buChar char="o"/>
                  <a:defRPr/>
                </a:pP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su neovisne i daju konstante linearne kombinacije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sr-Latn-BA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64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6400" b="0" i="1" smtClean="0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r-Latn-BA" sz="64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r-Latn-BA" sz="6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6400" b="0" i="1" smtClean="0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r-Latn-BA" sz="6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sr-Latn-BA" sz="6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6400" b="0" i="1" smtClean="0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r-Latn-BA" sz="6400" b="0" i="1" smtClean="0">
                                <a:latin typeface="Cambria Math"/>
                                <a:cs typeface="Times New Roman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</m:oMath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Courier New" pitchFamily="49" charset="0"/>
                  <a:buChar char="o"/>
                  <a:defRPr/>
                </a:pP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zatim se prave permutacije unutar prvih deset podnizova i dobijaju se sljedeći podnizovi</a:t>
                </a: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  <m:r>
                          <a:rPr lang="en-US" sz="6400" b="0" i="1" dirty="0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sz="6400" b="0" i="1" dirty="0" smtClean="0">
                            <a:latin typeface="Cambria Math"/>
                            <a:cs typeface="Times New Roman" pitchFamily="18" charset="0"/>
                          </a:rPr>
                          <m:t>1,1</m:t>
                        </m:r>
                      </m:sub>
                      <m:sup/>
                    </m:sSubSup>
                  </m:oMath>
                </a14:m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6400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6400" b="0" i="1" dirty="0" smtClean="0">
                            <a:latin typeface="Cambria Math"/>
                            <a:cs typeface="Times New Roman" pitchFamily="18" charset="0"/>
                          </a:rPr>
                          <m:t>10,</m:t>
                        </m:r>
                        <m: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sr-Latn-BA" sz="6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1,</m:t>
                        </m:r>
                        <m:r>
                          <a:rPr lang="en-US" sz="6400" b="0" i="1" dirty="0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6400" b="0" i="1" dirty="0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,    </m:t>
                        </m:r>
                      </m:sub>
                    </m:sSub>
                  </m:oMath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,1</m:t>
                        </m:r>
                      </m:sub>
                      <m:sup/>
                    </m:sSubSup>
                  </m:oMath>
                </a14:m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0,</m:t>
                        </m:r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sr-Latn-BA" sz="6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+9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,    </m:t>
                        </m:r>
                      </m:sub>
                    </m:sSub>
                  </m:oMath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,1</m:t>
                        </m:r>
                      </m:sub>
                      <m:sup/>
                    </m:sSubSup>
                  </m:oMath>
                </a14:m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0,</m:t>
                        </m:r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sr-Latn-BA" sz="6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3,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+19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,    </m:t>
                        </m:r>
                      </m:sub>
                    </m:sSub>
                  </m:oMath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....</a:t>
                </a: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,1</m:t>
                        </m:r>
                      </m:sub>
                      <m:sup/>
                    </m:sSubSup>
                  </m:oMath>
                </a14:m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0,</m:t>
                        </m:r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sr-Latn-BA" sz="6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  <m:r>
                          <a:rPr lang="en-US" sz="6400" i="1" dirty="0">
                            <a:latin typeface="Cambria Math"/>
                            <a:cs typeface="Times New Roman" pitchFamily="18" charset="0"/>
                          </a:rPr>
                          <m:t>,    </m:t>
                        </m:r>
                      </m:sub>
                    </m:sSub>
                  </m:oMath>
                </a14:m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b="1" i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sr-Latn-BA" sz="2600" dirty="0" smtClean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80000"/>
                  </a:lnSpc>
                  <a:buNone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sr-Cyrl-CS" sz="1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467544" y="332656"/>
                <a:ext cx="8219256" cy="57935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Samostalni seminar iz istraživanja u fizici</a:t>
            </a:r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C9779-C3F6-42BF-BBA8-8E7697302563}" type="slidenum">
              <a:rPr lang="sr-Cyrl-CS" smtClean="0"/>
              <a:pPr>
                <a:defRPr/>
              </a:pPr>
              <a:t>9</a:t>
            </a:fld>
            <a:endParaRPr lang="sr-Cyrl-C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>
                <a:spLocks noGrp="1" noChangeArrowheads="1"/>
              </p:cNvSpPr>
              <p:nvPr>
                <p:ph sz="quarter" idx="4294967295"/>
              </p:nvPr>
            </p:nvSpPr>
            <p:spPr>
              <a:xfrm>
                <a:off x="467544" y="332656"/>
                <a:ext cx="8219256" cy="5793507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 eaLnBrk="1" hangingPunct="1">
                  <a:lnSpc>
                    <a:spcPct val="80000"/>
                  </a:lnSpc>
                  <a:defRPr/>
                </a:pPr>
                <a:endParaRPr lang="sr-Latn-BA" sz="1800" dirty="0" smtClean="0"/>
              </a:p>
              <a:p>
                <a:pPr lvl="1" algn="just">
                  <a:lnSpc>
                    <a:spcPct val="120000"/>
                  </a:lnSpc>
                  <a:buFont typeface="Courier New" pitchFamily="49" charset="0"/>
                  <a:buChar char="o"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tada jednadžbe:</a:t>
                </a: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101</m:t>
                        </m:r>
                      </m:sub>
                    </m:sSub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sup>
                      <m:e>
                        <m:sSub>
                          <m:sSubPr>
                            <m:ctrlPr>
                              <a:rPr lang="sr-Latn-BA" sz="640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sr-Latn-BA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sr-Latn-BA" sz="6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  <m:r>
                          <a:rPr lang="en-US" sz="6400" b="0" i="1" dirty="0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,1</m:t>
                        </m:r>
                      </m:sub>
                    </m:sSub>
                  </m:oMath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sup>
                      <m:e>
                        <m:sSub>
                          <m:sSubPr>
                            <m:ctrlPr>
                              <a:rPr lang="sr-Latn-BA" sz="64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6400" i="1" dirty="0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sr-Latn-BA" sz="6400" i="1" dirty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  <m:r>
                          <a:rPr lang="en-US" sz="6400" b="0" i="1" dirty="0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,2</m:t>
                        </m:r>
                      </m:sub>
                    </m:sSub>
                  </m:oMath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...</a:t>
                </a: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sr-Latn-BA" sz="6400" b="0" i="1" dirty="0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sup>
                      <m:e>
                        <m:sSub>
                          <m:sSubPr>
                            <m:ctrlPr>
                              <a:rPr lang="sr-Latn-BA" sz="64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6400" i="1" dirty="0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6400" b="0" i="1" dirty="0" smtClean="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sr-Latn-BA" sz="6400" i="1" dirty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  <m:r>
                          <a:rPr lang="en-US" sz="6400" b="0" i="1" dirty="0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sr-Latn-BA" sz="6400" i="1" dirty="0">
                            <a:latin typeface="Cambria Math"/>
                            <a:cs typeface="Times New Roman" pitchFamily="18" charset="0"/>
                          </a:rPr>
                          <m:t>,10</m:t>
                        </m:r>
                      </m:sub>
                    </m:sSub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lnSpc>
                    <a:spcPct val="120000"/>
                  </a:lnSpc>
                  <a:buFont typeface="Courier New" pitchFamily="49" charset="0"/>
                  <a:buChar char="o"/>
                  <a:defRPr/>
                </a:pP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daju </a:t>
                </a:r>
                <a:r>
                  <a:rPr lang="en-US" sz="6400" dirty="0" err="1" smtClean="0">
                    <a:latin typeface="Times New Roman" pitchFamily="18" charset="0"/>
                    <a:cs typeface="Times New Roman" pitchFamily="18" charset="0"/>
                  </a:rPr>
                  <a:t>nove</a:t>
                </a:r>
                <a:r>
                  <a:rPr lang="en-US" sz="6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konstante linearne kombinacije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sr-Latn-BA" sz="64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64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6400" b="0" i="1" smtClean="0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6400" b="0" i="1" smtClean="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sr-Latn-BA" sz="64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r-Latn-BA" sz="6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6400" b="0" i="1" smtClean="0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6400" b="0" i="1" smtClean="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sr-Latn-BA" sz="6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sr-Latn-BA" sz="6400" b="0" i="1" smtClean="0">
                            <a:latin typeface="Cambria Math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sr-Latn-BA" sz="6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sr-Latn-BA" sz="6400" b="0" i="1" smtClean="0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6400" b="0" i="1" smtClean="0">
                                <a:latin typeface="Cambria Math"/>
                                <a:cs typeface="Times New Roman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sr-Latn-BA" sz="6400" b="0" i="1" smtClean="0">
                                <a:latin typeface="Cambria Math"/>
                                <a:cs typeface="Times New Roman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</m:oMath>
                </a14:m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Courier New" pitchFamily="49" charset="0"/>
                  <a:buChar char="o"/>
                  <a:defRPr/>
                </a:pP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krajnja definicija složenosti </a:t>
                </a:r>
                <a:r>
                  <a:rPr lang="sr-Latn-BA" sz="6400" i="1" dirty="0" smtClean="0">
                    <a:latin typeface="Times New Roman" pitchFamily="18" charset="0"/>
                    <a:cs typeface="Times New Roman" pitchFamily="18" charset="0"/>
                  </a:rPr>
                  <a:t>Cmp  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korištenjem vektorske Euklidske norme u prostoru dimenzije </a:t>
                </a:r>
                <a14:m>
                  <m:oMath xmlns:m="http://schemas.openxmlformats.org/officeDocument/2006/math">
                    <m:r>
                      <a:rPr lang="sr-Latn-BA" sz="6400" b="0" i="1" smtClean="0">
                        <a:latin typeface="Cambria Math"/>
                        <a:cs typeface="Times New Roman" pitchFamily="18" charset="0"/>
                      </a:rPr>
                      <m:t>10</m:t>
                    </m:r>
                  </m:oMath>
                </a14:m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:</a:t>
                </a: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7200" b="0" i="1" smtClean="0">
                          <a:latin typeface="Cambria Math"/>
                          <a:cs typeface="Times New Roman" pitchFamily="18" charset="0"/>
                        </a:rPr>
                        <m:t>𝐶𝑚𝑝</m:t>
                      </m:r>
                      <m:r>
                        <a:rPr lang="sr-Latn-BA" sz="7200" b="0" i="1" smtClean="0">
                          <a:latin typeface="Cambria Math"/>
                          <a:cs typeface="Times New Roman" pitchFamily="18" charset="0"/>
                        </a:rPr>
                        <m:t>=−</m:t>
                      </m:r>
                      <m:r>
                        <a:rPr lang="sr-Latn-BA" sz="7200" b="0" i="1" smtClean="0">
                          <a:latin typeface="Cambria Math"/>
                          <a:cs typeface="Times New Roman" pitchFamily="18" charset="0"/>
                        </a:rPr>
                        <m:t>𝑙𝑛</m:t>
                      </m:r>
                      <m:f>
                        <m:fPr>
                          <m:ctrlPr>
                            <a:rPr lang="sr-Latn-BA" sz="7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sr-Latn-BA" sz="72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sr-Latn-BA" sz="72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r-Latn-BA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sr-Latn-BA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sr-Latn-BA" sz="7200" i="1">
                                      <a:latin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sr-Latn-BA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sr-Latn-BA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sr-Latn-BA" sz="7200" i="1">
                                      <a:latin typeface="Cambria Math"/>
                                      <a:cs typeface="Times New Roman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sr-Latn-BA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sr-Latn-BA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sr-Latn-BA" sz="7200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sr-Latn-BA" sz="72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r-Latn-BA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sr-Latn-BA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sr-Latn-BA" sz="7200" i="1">
                                      <a:latin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sr-Latn-BA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sr-Latn-BA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sr-Latn-BA" sz="7200" i="1">
                                      <a:latin typeface="Cambria Math"/>
                                      <a:cs typeface="Times New Roman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sr-Latn-BA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sr-Latn-BA" sz="72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sr-Latn-BA" sz="72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BA" sz="72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7200" i="1">
                                      <a:latin typeface="Cambria Math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sr-Latn-BA" sz="7200" i="1">
                                      <a:latin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sr-Latn-BA" sz="7200" i="1">
                                  <a:latin typeface="Cambria Math"/>
                                  <a:cs typeface="Times New Roman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sr-Latn-BA" sz="72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7200" i="1">
                                      <a:latin typeface="Cambria Math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sr-Latn-BA" sz="7200" i="1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sr-Latn-BA" sz="7200" i="1">
                                  <a:latin typeface="Cambria Math"/>
                                  <a:cs typeface="Times New Roman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sr-Latn-BA" sz="72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7200" i="1">
                                      <a:latin typeface="Cambria Math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sr-Latn-BA" sz="7200" i="1">
                                      <a:latin typeface="Cambria Math"/>
                                      <a:cs typeface="Times New Roman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sr-Latn-BA" sz="7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Courier New" pitchFamily="49" charset="0"/>
                  <a:buChar char="o"/>
                  <a:defRPr/>
                </a:pPr>
                <a:endParaRPr lang="sr-Latn-BA" sz="7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Courier New" pitchFamily="49" charset="0"/>
                  <a:buChar char="o"/>
                  <a:defRPr/>
                </a:pPr>
                <a:r>
                  <a:rPr lang="sr-Latn-BA" sz="64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akon izvršenog računa se može primijetiti da minimalna vrijednost složenosti </a:t>
                </a:r>
                <a:r>
                  <a:rPr lang="sr-Latn-BA" sz="6400" i="1" dirty="0" smtClean="0">
                    <a:latin typeface="Times New Roman" pitchFamily="18" charset="0"/>
                    <a:cs typeface="Times New Roman" pitchFamily="18" charset="0"/>
                  </a:rPr>
                  <a:t>Cmp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raste u smjeru </a:t>
                </a:r>
                <a:r>
                  <a:rPr lang="sr-Latn-BA" sz="6400" u="sng" dirty="0" smtClean="0">
                    <a:latin typeface="Times New Roman" pitchFamily="18" charset="0"/>
                    <a:cs typeface="Times New Roman" pitchFamily="18" charset="0"/>
                  </a:rPr>
                  <a:t>redovitost-kaos-stokastičnost</a:t>
                </a:r>
                <a:r>
                  <a:rPr lang="sr-Latn-BA" sz="6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ctr">
                  <a:lnSpc>
                    <a:spcPct val="120000"/>
                  </a:lnSpc>
                  <a:buNone/>
                  <a:defRPr/>
                </a:pPr>
                <a:endParaRPr lang="sr-Latn-BA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endParaRPr lang="sr-Latn-BA" b="1" i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lnSpc>
                    <a:spcPct val="120000"/>
                  </a:lnSpc>
                  <a:buFont typeface="Arial" pitchFamily="34" charset="0"/>
                  <a:buChar char="•"/>
                  <a:defRPr/>
                </a:pPr>
                <a:endParaRPr lang="sr-Latn-BA" sz="1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120000"/>
                  </a:lnSpc>
                  <a:buNone/>
                  <a:defRPr/>
                </a:pPr>
                <a:r>
                  <a:rPr lang="sr-Latn-BA" sz="2600" dirty="0" smtClean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 algn="just">
                  <a:buFont typeface="Wingdings" pitchFamily="2" charset="2"/>
                  <a:buChar char="v"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 algn="just">
                  <a:lnSpc>
                    <a:spcPct val="80000"/>
                  </a:lnSpc>
                  <a:buNone/>
                  <a:defRPr/>
                </a:pPr>
                <a:endParaRPr lang="sr-Latn-BA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sr-Latn-BA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sr-Cyrl-CS" sz="1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467544" y="332656"/>
                <a:ext cx="8219256" cy="5793507"/>
              </a:xfrm>
              <a:prstGeom prst="rect">
                <a:avLst/>
              </a:prstGeom>
              <a:blipFill rotWithShape="1">
                <a:blip r:embed="rId2"/>
                <a:stretch>
                  <a:fillRect r="-37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8376</TotalTime>
  <Words>3838</Words>
  <Application>Microsoft Office PowerPoint</Application>
  <PresentationFormat>On-screen Show (4:3)</PresentationFormat>
  <Paragraphs>928</Paragraphs>
  <Slides>37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Slipstream</vt:lpstr>
      <vt:lpstr>PowerPoint Presentation</vt:lpstr>
      <vt:lpstr>Pregled Seminara:</vt:lpstr>
      <vt:lpstr> 1. Uvod i definicija Cmp složenosti kratkih vremenskih nizova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Vinca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Курс: Физика кондензоване материје</dc:title>
  <dc:creator>Zoran Ivic</dc:creator>
  <cp:lastModifiedBy>User</cp:lastModifiedBy>
  <cp:revision>363</cp:revision>
  <dcterms:created xsi:type="dcterms:W3CDTF">2009-10-10T16:08:13Z</dcterms:created>
  <dcterms:modified xsi:type="dcterms:W3CDTF">2017-01-23T23:17:54Z</dcterms:modified>
</cp:coreProperties>
</file>