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7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356" r:id="rId13"/>
    <p:sldId id="269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402" r:id="rId74"/>
    <p:sldId id="403" r:id="rId75"/>
    <p:sldId id="404" r:id="rId76"/>
    <p:sldId id="405" r:id="rId77"/>
    <p:sldId id="406" r:id="rId78"/>
    <p:sldId id="407" r:id="rId79"/>
    <p:sldId id="408" r:id="rId80"/>
    <p:sldId id="409" r:id="rId81"/>
    <p:sldId id="410" r:id="rId82"/>
    <p:sldId id="411" r:id="rId83"/>
    <p:sldId id="412" r:id="rId84"/>
    <p:sldId id="413" r:id="rId85"/>
    <p:sldId id="414" r:id="rId86"/>
    <p:sldId id="415" r:id="rId87"/>
    <p:sldId id="416" r:id="rId88"/>
    <p:sldId id="417" r:id="rId89"/>
    <p:sldId id="418" r:id="rId90"/>
    <p:sldId id="419" r:id="rId91"/>
    <p:sldId id="420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ka Gverić" initials="ZG" lastIdx="1" clrIdx="0">
    <p:extLst>
      <p:ext uri="{19B8F6BF-5375-455C-9EA6-DF929625EA0E}">
        <p15:presenceInfo xmlns:p15="http://schemas.microsoft.com/office/powerpoint/2012/main" userId="Zvonka Gve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amni stil 2 - Isticanje 5/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334C-E38A-49DD-976E-134E7B56C4A7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556C0-8B76-403C-9A3B-8509B84CE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4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84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1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16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13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2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3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5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0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8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7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7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2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89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7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473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0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99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4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2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4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AB20-ACD9-4361-8E28-48D51115415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gveric@geol.pmf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thsisfun.com/geometry/isym-rot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2560" y="1122363"/>
            <a:ext cx="9144000" cy="1363142"/>
          </a:xfrm>
        </p:spPr>
        <p:txBody>
          <a:bodyPr/>
          <a:lstStyle/>
          <a:p>
            <a:r>
              <a:rPr lang="hr-HR" sz="8000" dirty="0" smtClean="0">
                <a:latin typeface="Futura Bk BT" panose="020B0502020204020303" pitchFamily="34" charset="0"/>
              </a:rPr>
              <a:t>Mineralogija</a:t>
            </a:r>
            <a:r>
              <a:rPr lang="hr-HR" dirty="0" smtClean="0">
                <a:latin typeface="Futura Bk BT" panose="020B0502020204020303" pitchFamily="34" charset="0"/>
              </a:rPr>
              <a:t> - vježbe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95704"/>
            <a:ext cx="9144000" cy="836958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Preddiplomski sveučilišni studij Znanosti o okolišu (2023./2024.)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855527" y="4189614"/>
            <a:ext cx="318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Asistentica: Zvonka Gverić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E-mail: </a:t>
            </a:r>
            <a:r>
              <a:rPr lang="hr-HR" dirty="0" smtClean="0">
                <a:latin typeface="Futura Bk BT" panose="020B0502020204020303" pitchFamily="34" charset="0"/>
                <a:hlinkClick r:id="rId2"/>
              </a:rPr>
              <a:t>zgveric@geol.pmf.hr</a:t>
            </a:r>
            <a:endParaRPr lang="hr-HR" dirty="0" smtClean="0">
              <a:latin typeface="Futura Bk BT" panose="020B0502020204020303" pitchFamily="34" charset="0"/>
            </a:endParaRPr>
          </a:p>
          <a:p>
            <a:r>
              <a:rPr lang="hr-HR" dirty="0" smtClean="0">
                <a:latin typeface="Futura Bk BT" panose="020B0502020204020303" pitchFamily="34" charset="0"/>
              </a:rPr>
              <a:t>Telefon: +385 1 460 5963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MPZ 4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Složene osi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150" y="1815793"/>
            <a:ext cx="3586900" cy="4351338"/>
          </a:xfrm>
          <a:prstGeom prst="rect">
            <a:avLst/>
          </a:prstGeom>
        </p:spPr>
      </p:pic>
      <p:pic>
        <p:nvPicPr>
          <p:cNvPr id="5" name="Rezervirano mjesto sadržaj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23" y="1815793"/>
            <a:ext cx="1087834" cy="435133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01934" y="1690688"/>
            <a:ext cx="269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 smtClean="0">
                <a:latin typeface="Futura Bk BT" panose="020B0502020204020303" pitchFamily="34" charset="0"/>
              </a:rPr>
              <a:t>Rotoinverzne</a:t>
            </a:r>
            <a:r>
              <a:rPr lang="hr-HR" u="sng" dirty="0" smtClean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48674" y="1690688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 smtClean="0">
                <a:latin typeface="Futura Bk BT" panose="020B0502020204020303" pitchFamily="34" charset="0"/>
              </a:rPr>
              <a:t>Rotorefleksne</a:t>
            </a:r>
            <a:r>
              <a:rPr lang="hr-HR" u="sng" dirty="0" smtClean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Futura Bk BT" panose="020B0502020204020303" pitchFamily="34" charset="0"/>
              </a:rPr>
              <a:t>Rotoinverzna</a:t>
            </a:r>
            <a:r>
              <a:rPr lang="hr-HR" dirty="0" smtClean="0">
                <a:latin typeface="Futura Bk BT" panose="020B0502020204020303" pitchFamily="34" charset="0"/>
              </a:rPr>
              <a:t> </a:t>
            </a:r>
            <a:r>
              <a:rPr lang="hr-HR" dirty="0" err="1" smtClean="0">
                <a:latin typeface="Futura Bk BT" panose="020B0502020204020303" pitchFamily="34" charset="0"/>
              </a:rPr>
              <a:t>tetragira</a:t>
            </a:r>
            <a:r>
              <a:rPr lang="hr-HR" dirty="0" smtClean="0">
                <a:latin typeface="Futura Bk BT" panose="020B0502020204020303" pitchFamily="34" charset="0"/>
              </a:rPr>
              <a:t> (oznake)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>
                    <a:latin typeface="Futura Bk BT" panose="020B0502020204020303" pitchFamily="34" charset="0"/>
                  </a:rPr>
                  <a:t>Internacionalna:</a:t>
                </a:r>
                <a:endParaRPr lang="hr-H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hr-H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dirty="0">
                  <a:latin typeface="Futura Bk BT" panose="020B0502020204020303" pitchFamily="34" charset="0"/>
                </a:endParaRPr>
              </a:p>
              <a:p>
                <a:r>
                  <a:rPr lang="hr-HR" dirty="0" smtClean="0">
                    <a:latin typeface="Futura Bk BT" panose="020B0502020204020303" pitchFamily="34" charset="0"/>
                  </a:rPr>
                  <a:t>Klasična: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b>
                        <m:sup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1157" t="39408" r="33486" b="29700"/>
          <a:stretch/>
        </p:blipFill>
        <p:spPr>
          <a:xfrm>
            <a:off x="650156" y="469890"/>
            <a:ext cx="2808515" cy="290182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943600" y="1399032"/>
            <a:ext cx="3867912" cy="380390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7786116" y="164592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7786116" y="4751832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Množenje 7"/>
          <p:cNvSpPr/>
          <p:nvPr/>
        </p:nvSpPr>
        <p:spPr>
          <a:xfrm>
            <a:off x="935431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Množenje 8"/>
          <p:cNvSpPr/>
          <p:nvPr/>
        </p:nvSpPr>
        <p:spPr>
          <a:xfrm>
            <a:off x="610819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Luk 12"/>
          <p:cNvSpPr/>
          <p:nvPr/>
        </p:nvSpPr>
        <p:spPr>
          <a:xfrm>
            <a:off x="6904065" y="174650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niOkvir 13"/>
          <p:cNvSpPr txBox="1"/>
          <p:nvPr/>
        </p:nvSpPr>
        <p:spPr>
          <a:xfrm>
            <a:off x="8684986" y="201446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90°</a:t>
            </a:r>
            <a:endParaRPr lang="en-GB" dirty="0"/>
          </a:p>
        </p:txBody>
      </p:sp>
      <p:cxnSp>
        <p:nvCxnSpPr>
          <p:cNvPr id="16" name="Ravni poveznik sa strelicom 15"/>
          <p:cNvCxnSpPr>
            <a:stCxn id="13" idx="2"/>
          </p:cNvCxnSpPr>
          <p:nvPr/>
        </p:nvCxnSpPr>
        <p:spPr>
          <a:xfrm>
            <a:off x="9500616" y="3063499"/>
            <a:ext cx="0" cy="7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>
            <a:off x="6520070" y="3300984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6806026" y="2976815"/>
            <a:ext cx="229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Inverzija preko zamišljenog centra</a:t>
            </a:r>
            <a:endParaRPr lang="en-GB" sz="1200" dirty="0"/>
          </a:p>
        </p:txBody>
      </p:sp>
      <p:sp>
        <p:nvSpPr>
          <p:cNvPr id="20" name="Luk 19"/>
          <p:cNvSpPr/>
          <p:nvPr/>
        </p:nvSpPr>
        <p:spPr>
          <a:xfrm rot="16200000">
            <a:off x="6270459" y="1727785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Ravni poveznik sa strelicom 24"/>
          <p:cNvCxnSpPr/>
          <p:nvPr/>
        </p:nvCxnSpPr>
        <p:spPr>
          <a:xfrm>
            <a:off x="7610475" y="1746504"/>
            <a:ext cx="61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7877556" y="1920800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uk 27"/>
          <p:cNvSpPr/>
          <p:nvPr/>
        </p:nvSpPr>
        <p:spPr>
          <a:xfrm rot="10800000">
            <a:off x="6255168" y="2218427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Ravni poveznik sa strelicom 31"/>
          <p:cNvCxnSpPr>
            <a:stCxn id="28" idx="2"/>
          </p:cNvCxnSpPr>
          <p:nvPr/>
        </p:nvCxnSpPr>
        <p:spPr>
          <a:xfrm flipH="1" flipV="1">
            <a:off x="6251740" y="3443324"/>
            <a:ext cx="3428" cy="9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/>
          <p:nvPr/>
        </p:nvCxnSpPr>
        <p:spPr>
          <a:xfrm>
            <a:off x="6578719" y="3300984"/>
            <a:ext cx="278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Luk 34"/>
          <p:cNvSpPr/>
          <p:nvPr/>
        </p:nvSpPr>
        <p:spPr>
          <a:xfrm rot="5400000">
            <a:off x="6885346" y="223689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Ravni poveznik sa strelicom 36"/>
          <p:cNvCxnSpPr>
            <a:stCxn id="35" idx="2"/>
          </p:cNvCxnSpPr>
          <p:nvPr/>
        </p:nvCxnSpPr>
        <p:spPr>
          <a:xfrm flipH="1">
            <a:off x="8072092" y="4852164"/>
            <a:ext cx="111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vni poveznik sa strelicom 39"/>
          <p:cNvCxnSpPr/>
          <p:nvPr/>
        </p:nvCxnSpPr>
        <p:spPr>
          <a:xfrm flipV="1">
            <a:off x="7878716" y="1890114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650156" y="405973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noženje 22"/>
          <p:cNvSpPr/>
          <p:nvPr/>
        </p:nvSpPr>
        <p:spPr>
          <a:xfrm>
            <a:off x="595292" y="4419600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976584" y="3965891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Točka se nalazi iznad ravnine crtanja</a:t>
            </a:r>
            <a:endParaRPr lang="en-GB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976584" y="4394000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Točka se nalazi ispod ravnine crtanja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2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3" grpId="1" animBg="1"/>
      <p:bldP spid="14" grpId="0"/>
      <p:bldP spid="14" grpId="1"/>
      <p:bldP spid="19" grpId="0"/>
      <p:bldP spid="19" grpId="1"/>
      <p:bldP spid="20" grpId="0" animBg="1"/>
      <p:bldP spid="20" grpId="1" animBg="1"/>
      <p:bldP spid="28" grpId="0" animBg="1"/>
      <p:bldP spid="28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DOMAĆA ZADAĆA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376" cy="4351338"/>
          </a:xfrm>
        </p:spPr>
        <p:txBody>
          <a:bodyPr>
            <a:normAutofit/>
          </a:bodyPr>
          <a:lstStyle/>
          <a:p>
            <a:pPr marL="1384300" lvl="1" indent="0">
              <a:buNone/>
            </a:pPr>
            <a:endParaRPr lang="hr-HR" sz="1800" dirty="0">
              <a:latin typeface="Futura Bk BT" panose="020B0502020204020303" pitchFamily="34" charset="0"/>
            </a:endParaRPr>
          </a:p>
          <a:p>
            <a:r>
              <a:rPr lang="hr-HR" dirty="0" smtClean="0">
                <a:latin typeface="Futura Bk BT" panose="020B0502020204020303" pitchFamily="34" charset="0"/>
              </a:rPr>
              <a:t>Izraditi model kristala (donijeti na vježbe </a:t>
            </a:r>
            <a:r>
              <a:rPr lang="hr-HR" b="1" u="sng" dirty="0" smtClean="0">
                <a:latin typeface="Futura Bk BT" panose="020B0502020204020303" pitchFamily="34" charset="0"/>
              </a:rPr>
              <a:t>12. travnja</a:t>
            </a:r>
            <a:r>
              <a:rPr lang="hr-HR" dirty="0" smtClean="0">
                <a:latin typeface="Futura Bk BT" panose="020B0502020204020303" pitchFamily="34" charset="0"/>
              </a:rPr>
              <a:t>):</a:t>
            </a:r>
          </a:p>
          <a:p>
            <a:pPr marL="0" indent="0">
              <a:buNone/>
            </a:pPr>
            <a:endParaRPr lang="hr-HR" sz="1400" dirty="0" smtClean="0">
              <a:latin typeface="Futura Bk BT" panose="020B0502020204020303" pitchFamily="34" charset="0"/>
            </a:endParaRPr>
          </a:p>
          <a:p>
            <a:pPr lvl="3"/>
            <a:r>
              <a:rPr lang="hr-HR" dirty="0" smtClean="0">
                <a:latin typeface="Futura Bk BT" panose="020B0502020204020303" pitchFamily="34" charset="0"/>
              </a:rPr>
              <a:t>Isprintati mrežu na </a:t>
            </a:r>
            <a:r>
              <a:rPr lang="hr-HR" dirty="0" err="1" smtClean="0">
                <a:latin typeface="Futura Bk BT" panose="020B0502020204020303" pitchFamily="34" charset="0"/>
              </a:rPr>
              <a:t>hamer</a:t>
            </a:r>
            <a:r>
              <a:rPr lang="hr-HR" dirty="0" smtClean="0">
                <a:latin typeface="Futura Bk BT" panose="020B0502020204020303" pitchFamily="34" charset="0"/>
              </a:rPr>
              <a:t> papir ili materijal po izboru</a:t>
            </a:r>
          </a:p>
          <a:p>
            <a:pPr lvl="3"/>
            <a:r>
              <a:rPr lang="hr-HR" dirty="0" smtClean="0">
                <a:latin typeface="Futura Bk BT" panose="020B0502020204020303" pitchFamily="34" charset="0"/>
              </a:rPr>
              <a:t>Dodati trokutiće i trapeze za lijepljenje ako na mreži nisu označeni</a:t>
            </a:r>
          </a:p>
          <a:p>
            <a:pPr lvl="3"/>
            <a:r>
              <a:rPr lang="hr-HR" dirty="0" smtClean="0">
                <a:latin typeface="Futura Bk BT" panose="020B0502020204020303" pitchFamily="34" charset="0"/>
              </a:rPr>
              <a:t>Izrezati model (režite po sredini crte brida), oblikovati i zalijepiti</a:t>
            </a:r>
          </a:p>
          <a:p>
            <a:pPr lvl="3"/>
            <a:r>
              <a:rPr lang="hr-HR" dirty="0" smtClean="0">
                <a:latin typeface="Futura Bk BT" panose="020B0502020204020303" pitchFamily="34" charset="0"/>
              </a:rPr>
              <a:t>Trakicama u boji istaknuti bridove</a:t>
            </a:r>
            <a:endParaRPr lang="hr-HR" dirty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 smtClean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Samostalni rad (8.3.)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Dobro promotriti model i odrediti prisutne elemente simetrije</a:t>
                </a:r>
              </a:p>
              <a:p>
                <a:pPr lvl="1"/>
                <a:r>
                  <a:rPr lang="hr-HR" dirty="0"/>
                  <a:t>Zapisati elemente simetrije tablično i pomoću </a:t>
                </a:r>
                <a:r>
                  <a:rPr lang="hr-HR" dirty="0" smtClean="0"/>
                  <a:t>simbola</a:t>
                </a:r>
              </a:p>
              <a:p>
                <a:pPr lvl="1"/>
                <a:endParaRPr lang="hr-HR" dirty="0" smtClean="0"/>
              </a:p>
              <a:p>
                <a:pPr lvl="1"/>
                <a:endParaRPr lang="hr-HR" dirty="0" smtClean="0"/>
              </a:p>
              <a:p>
                <a:pPr lvl="1"/>
                <a:endParaRPr lang="hr-HR" dirty="0" smtClean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marL="457200" lvl="1" indent="0">
                  <a:buNone/>
                </a:pPr>
                <a:r>
                  <a:rPr lang="hr-HR" dirty="0" smtClean="0"/>
                  <a:t>C, _P, _L</a:t>
                </a:r>
                <a:r>
                  <a:rPr lang="hr-HR" baseline="30000" dirty="0" smtClean="0"/>
                  <a:t>2</a:t>
                </a:r>
                <a:r>
                  <a:rPr lang="hr-HR" dirty="0" smtClean="0"/>
                  <a:t>, _L</a:t>
                </a:r>
                <a:r>
                  <a:rPr lang="hr-HR" baseline="30000" dirty="0" smtClean="0"/>
                  <a:t>3</a:t>
                </a:r>
                <a:r>
                  <a:rPr lang="hr-HR" dirty="0" smtClean="0"/>
                  <a:t>, _L</a:t>
                </a:r>
                <a:r>
                  <a:rPr lang="hr-HR" baseline="30000" dirty="0" smtClean="0"/>
                  <a:t>4</a:t>
                </a:r>
                <a:r>
                  <a:rPr lang="hr-HR" dirty="0" smtClean="0"/>
                  <a:t>, _L</a:t>
                </a:r>
                <a:r>
                  <a:rPr lang="hr-HR" baseline="30000" dirty="0" smtClean="0"/>
                  <a:t>6</a:t>
                </a:r>
                <a:r>
                  <a:rPr lang="hr-HR" dirty="0" smtClean="0"/>
                  <a:t>, _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hr-HR" sz="2000">
                            <a:latin typeface="Cambria Math" panose="02040503050406030204" pitchFamily="18" charset="0"/>
                          </a:rPr>
                          <m:t>(4)</m:t>
                        </m:r>
                      </m:sub>
                      <m:sup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hr-HR" dirty="0" smtClean="0"/>
              </a:p>
              <a:p>
                <a:pPr marL="457200" lvl="1" indent="0">
                  <a:buNone/>
                </a:pPr>
                <a:endParaRPr lang="hr-HR" sz="1000" dirty="0" smtClean="0"/>
              </a:p>
              <a:p>
                <a:r>
                  <a:rPr lang="hr-HR" dirty="0" smtClean="0"/>
                  <a:t>Odrediti </a:t>
                </a:r>
                <a:r>
                  <a:rPr lang="hr-HR" dirty="0" smtClean="0">
                    <a:hlinkClick r:id="rId2" action="ppaction://hlinksldjump"/>
                  </a:rPr>
                  <a:t>kristalni sustav </a:t>
                </a:r>
                <a:r>
                  <a:rPr lang="hr-HR" dirty="0" smtClean="0"/>
                  <a:t>i zapisati karakteristike sustava</a:t>
                </a:r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r>
                  <a:rPr lang="hr-HR" dirty="0" smtClean="0"/>
                  <a:t>(točke 1. i 3. na Postupku za rješavanje + dio točke 2.)</a:t>
                </a:r>
              </a:p>
              <a:p>
                <a:pPr lvl="1"/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  <a:blipFill>
                <a:blip r:embed="rId3"/>
                <a:stretch>
                  <a:fillRect l="-1217" t="-2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284554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284554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8197" r="-59880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8802" t="-8197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1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961174"/>
              </p:ext>
            </p:extLst>
          </p:nvPr>
        </p:nvGraphicFramePr>
        <p:xfrm>
          <a:off x="1876845" y="408257"/>
          <a:ext cx="8229600" cy="6135689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Kristalni sustav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Osni sustav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Elementi simetrije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</a:t>
                      </a:r>
                      <a:r>
                        <a:rPr kumimoji="0" lang="hr-H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Monoklinski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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(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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)90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Rompski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Tetragonski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tj. 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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ili heksagonske osi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Heksagonski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=120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  tj. 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odnosno 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=120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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Kubični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   tj. 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‹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111</a:t>
                      </a: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›</a:t>
                      </a: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Ravni poveznik sa strelicom 5">
            <a:hlinkClick r:id="rId2" action="ppaction://hlinksldjump"/>
          </p:cNvPr>
          <p:cNvCxnSpPr/>
          <p:nvPr/>
        </p:nvCxnSpPr>
        <p:spPr>
          <a:xfrm flipH="1">
            <a:off x="11171208" y="6478438"/>
            <a:ext cx="39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647645" y="1875892"/>
            <a:ext cx="7882467" cy="22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Stereografske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projekcije 32 </a:t>
            </a:r>
            <a:r>
              <a:rPr lang="hr-HR" sz="2800" dirty="0" smtClean="0">
                <a:solidFill>
                  <a:prstClr val="black"/>
                </a:solidFill>
                <a:latin typeface="Futura Bk BT" panose="020B0502020204020303" pitchFamily="34" charset="0"/>
              </a:rPr>
              <a:t>klase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hr-HR" sz="800" dirty="0">
              <a:solidFill>
                <a:prstClr val="black"/>
              </a:solidFill>
              <a:latin typeface="Futura Bk BT" panose="020B0502020204020303" pitchFamily="34" charset="0"/>
            </a:endParaRPr>
          </a:p>
          <a:p>
            <a:pPr marL="16129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latin typeface="Futura Bk BT" panose="020B0502020204020303" pitchFamily="34" charset="0"/>
              </a:rPr>
              <a:t>Simbol </a:t>
            </a:r>
            <a:r>
              <a:rPr lang="hr-HR" dirty="0">
                <a:solidFill>
                  <a:prstClr val="black"/>
                </a:solidFill>
                <a:latin typeface="Futura Bk BT" panose="020B0502020204020303" pitchFamily="34" charset="0"/>
              </a:rPr>
              <a:t>klase</a:t>
            </a:r>
          </a:p>
          <a:p>
            <a:pPr marL="16129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Futura Bk BT" panose="020B0502020204020303" pitchFamily="34" charset="0"/>
              </a:rPr>
              <a:t>Projekcija pripadajućih elemenata simetrije</a:t>
            </a:r>
          </a:p>
          <a:p>
            <a:pPr marL="16129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r-HR" sz="2000" b="1" u="sng" dirty="0">
                <a:solidFill>
                  <a:prstClr val="black"/>
                </a:solidFill>
                <a:latin typeface="Futura Bk BT" panose="020B0502020204020303" pitchFamily="34" charset="0"/>
              </a:rPr>
              <a:t>Polumjer kružnice: 5 </a:t>
            </a:r>
            <a:r>
              <a:rPr lang="hr-HR" sz="2000" b="1" u="sng" dirty="0" smtClean="0">
                <a:solidFill>
                  <a:prstClr val="black"/>
                </a:solidFill>
                <a:latin typeface="Futura Bk BT" panose="020B0502020204020303" pitchFamily="34" charset="0"/>
              </a:rPr>
              <a:t>cm! </a:t>
            </a:r>
            <a:endParaRPr lang="hr-HR" sz="2000" b="1" u="sng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838200" y="365125"/>
            <a:ext cx="10515600" cy="954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dirty="0" smtClean="0">
                <a:latin typeface="Futura Bk BT" panose="020B0502020204020303" pitchFamily="34" charset="0"/>
              </a:rPr>
              <a:t>Samostalni rad (15.3.)</a:t>
            </a:r>
            <a:endParaRPr lang="en-GB" sz="4400" dirty="0">
              <a:latin typeface="Futura Bk BT" panose="020B0502020204020303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647645" y="5124091"/>
            <a:ext cx="75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(točke 2. </a:t>
            </a:r>
            <a:r>
              <a:rPr lang="hr-HR" dirty="0"/>
              <a:t>i </a:t>
            </a:r>
            <a:r>
              <a:rPr lang="hr-HR" dirty="0" smtClean="0"/>
              <a:t>4. </a:t>
            </a:r>
            <a:r>
              <a:rPr lang="hr-HR" dirty="0"/>
              <a:t>na Postupku za </a:t>
            </a:r>
            <a:r>
              <a:rPr lang="hr-HR" dirty="0" smtClean="0"/>
              <a:t>rješavanje modela)</a:t>
            </a: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59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Pravila za crtanje:</a:t>
            </a:r>
            <a:endParaRPr lang="hr-HR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207568" y="1412781"/>
              <a:ext cx="7488832" cy="50062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6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6096">
                      <a:extLst>
                        <a:ext uri="{9D8B030D-6E8A-4147-A177-3AD203B41FA5}">
                          <a16:colId xmlns:a16="http://schemas.microsoft.com/office/drawing/2014/main" val="2075515917"/>
                        </a:ext>
                      </a:extLst>
                    </a:gridCol>
                    <a:gridCol w="2340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Element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Simbol(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trad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.)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Simbol (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int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.)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Grafička oznaka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Centar simetrije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C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Ravnina</a:t>
                          </a:r>
                          <a:r>
                            <a:rPr lang="hr-HR" sz="2400" baseline="0" dirty="0" smtClean="0">
                              <a:latin typeface="Futura Bk BT" panose="020B0502020204020303" pitchFamily="34" charset="0"/>
                            </a:rPr>
                            <a:t> simetrije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P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m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u="none" dirty="0" smtClean="0">
                              <a:solidFill>
                                <a:schemeClr val="tx1"/>
                              </a:solidFill>
                              <a:latin typeface="Futura Bk BT" panose="020B0502020204020303" pitchFamily="34" charset="0"/>
                            </a:rPr>
                            <a:t>Zonska ravnina</a:t>
                          </a:r>
                          <a:endParaRPr lang="hr-HR" sz="2400" u="none" dirty="0">
                            <a:solidFill>
                              <a:schemeClr val="tx1"/>
                            </a:solidFill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Digira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r-H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r-HR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lang="hr-H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2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Trigira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hr-HR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3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Tetragira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hr-HR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Heksagira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hr-HR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kumimoji="0" lang="hr-H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Rotoinverzna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 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tetragira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hr-HR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L</a:t>
                          </a:r>
                          <a:r>
                            <a:rPr kumimoji="0" lang="hr-HR" sz="24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kumimoji="0" lang="hr-HR" sz="24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(4)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1045630"/>
                  </p:ext>
                </p:extLst>
              </p:nvPr>
            </p:nvGraphicFramePr>
            <p:xfrm>
              <a:off x="2207568" y="1412781"/>
              <a:ext cx="7488832" cy="50062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1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6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6096">
                      <a:extLst>
                        <a:ext uri="{9D8B030D-6E8A-4147-A177-3AD203B41FA5}">
                          <a16:colId xmlns:a16="http://schemas.microsoft.com/office/drawing/2014/main" val="2075515917"/>
                        </a:ext>
                      </a:extLst>
                    </a:gridCol>
                    <a:gridCol w="2340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Element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Simbol(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trad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.)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Simbol (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int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.)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Grafička oznaka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Centar simetrije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C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2406" t="-179747" r="-206417" b="-798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Ravnina</a:t>
                          </a:r>
                          <a:r>
                            <a:rPr lang="hr-HR" sz="2400" baseline="0" dirty="0" smtClean="0">
                              <a:latin typeface="Futura Bk BT" panose="020B0502020204020303" pitchFamily="34" charset="0"/>
                            </a:rPr>
                            <a:t> simetrije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P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m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u="none" dirty="0" smtClean="0">
                              <a:solidFill>
                                <a:schemeClr val="tx1"/>
                              </a:solidFill>
                              <a:latin typeface="Futura Bk BT" panose="020B0502020204020303" pitchFamily="34" charset="0"/>
                            </a:rPr>
                            <a:t>Zonska ravnina</a:t>
                          </a:r>
                          <a:endParaRPr lang="hr-HR" sz="2400" u="none" dirty="0">
                            <a:solidFill>
                              <a:schemeClr val="tx1"/>
                            </a:solidFill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Digira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4301" t="-485897" r="-308065" b="-5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2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Trigira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4301" t="-578481" r="-30806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3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Tetragira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4301" t="-678481" r="-3080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Heksagira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4301" t="-778481" r="-3080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Rotoinverzna</a:t>
                          </a:r>
                          <a:r>
                            <a:rPr lang="hr-HR" sz="2400" dirty="0" smtClean="0">
                              <a:latin typeface="Futura Bk BT" panose="020B0502020204020303" pitchFamily="34" charset="0"/>
                            </a:rPr>
                            <a:t> </a:t>
                          </a:r>
                          <a:r>
                            <a:rPr lang="hr-HR" sz="2400" dirty="0" err="1" smtClean="0">
                              <a:latin typeface="Futura Bk BT" panose="020B0502020204020303" pitchFamily="34" charset="0"/>
                            </a:rPr>
                            <a:t>tetragira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hr-HR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L</a:t>
                          </a:r>
                          <a:r>
                            <a:rPr kumimoji="0" lang="hr-HR" sz="2400" b="0" i="0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kumimoji="0" lang="hr-HR" sz="2400" b="0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libri"/>
                              <a:cs typeface="Times New Roman"/>
                            </a:rPr>
                            <a:t>(4)</a:t>
                          </a:r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2406" t="-514074" r="-206417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sz="2400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Ravni poveznik 5"/>
          <p:cNvCxnSpPr/>
          <p:nvPr/>
        </p:nvCxnSpPr>
        <p:spPr>
          <a:xfrm>
            <a:off x="7520466" y="2975579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7542915" y="3473058"/>
            <a:ext cx="201622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ednakokračni trokut 9"/>
          <p:cNvSpPr/>
          <p:nvPr/>
        </p:nvSpPr>
        <p:spPr>
          <a:xfrm>
            <a:off x="8386700" y="4256451"/>
            <a:ext cx="216024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386700" y="474968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esterokut 11"/>
          <p:cNvSpPr/>
          <p:nvPr/>
        </p:nvSpPr>
        <p:spPr>
          <a:xfrm>
            <a:off x="8386700" y="5255562"/>
            <a:ext cx="216024" cy="21602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400256" y="5874811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8397661" y="3751980"/>
            <a:ext cx="149205" cy="2963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8472264" y="5856809"/>
            <a:ext cx="72008" cy="2520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8456570" y="2430875"/>
            <a:ext cx="72008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1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6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Termini i program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8.3. Elementi simetrije, kristalni sustavi, kristalne klase, prepoznavanje klasa</a:t>
            </a:r>
            <a:br>
              <a:rPr lang="hr-HR" sz="2000" dirty="0" smtClean="0">
                <a:latin typeface="Futura Bk BT" panose="020B0502020204020303" pitchFamily="34" charset="0"/>
              </a:rPr>
            </a:br>
            <a:r>
              <a:rPr lang="hr-HR" sz="2000" dirty="0">
                <a:latin typeface="Futura Bk BT" panose="020B0502020204020303" pitchFamily="34" charset="0"/>
              </a:rPr>
              <a:t>*Zadaća: </a:t>
            </a:r>
            <a:r>
              <a:rPr lang="hr-HR" sz="2000" dirty="0" smtClean="0">
                <a:latin typeface="Futura Bk BT" panose="020B0502020204020303" pitchFamily="34" charset="0"/>
              </a:rPr>
              <a:t>izrada modela (</a:t>
            </a:r>
            <a:r>
              <a:rPr lang="hr-HR" sz="2000" b="1" u="sng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rok do 12.4.)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15.3. Kristalne </a:t>
            </a:r>
            <a:r>
              <a:rPr lang="hr-HR" sz="2000" dirty="0">
                <a:latin typeface="Futura Bk BT" panose="020B0502020204020303" pitchFamily="34" charset="0"/>
              </a:rPr>
              <a:t>klase, prepoznavanje </a:t>
            </a:r>
            <a:r>
              <a:rPr lang="hr-HR" sz="2000" dirty="0" smtClean="0">
                <a:latin typeface="Futura Bk BT" panose="020B0502020204020303" pitchFamily="34" charset="0"/>
              </a:rPr>
              <a:t>klasa, </a:t>
            </a:r>
            <a:r>
              <a:rPr lang="hr-HR" sz="2000" dirty="0" err="1" smtClean="0">
                <a:latin typeface="Futura Bk BT" panose="020B0502020204020303" pitchFamily="34" charset="0"/>
              </a:rPr>
              <a:t>stereografska</a:t>
            </a:r>
            <a:r>
              <a:rPr lang="hr-HR" sz="2000" dirty="0" smtClean="0">
                <a:latin typeface="Futura Bk BT" panose="020B0502020204020303" pitchFamily="34" charset="0"/>
              </a:rPr>
              <a:t> projekcija elemenata simetrije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22.3. Ponavljanje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29.3</a:t>
            </a:r>
            <a:r>
              <a:rPr lang="hr-HR" sz="2000" dirty="0">
                <a:latin typeface="Futura Bk BT" panose="020B0502020204020303" pitchFamily="34" charset="0"/>
              </a:rPr>
              <a:t>. Zone i iscrtavanje </a:t>
            </a:r>
            <a:r>
              <a:rPr lang="hr-HR" sz="2000" dirty="0" smtClean="0">
                <a:latin typeface="Futura Bk BT" panose="020B0502020204020303" pitchFamily="34" charset="0"/>
              </a:rPr>
              <a:t>zona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5.4. Forme i rješavanje </a:t>
            </a:r>
            <a:r>
              <a:rPr lang="hr-HR" sz="2000" dirty="0">
                <a:latin typeface="Futura Bk BT" panose="020B0502020204020303" pitchFamily="34" charset="0"/>
              </a:rPr>
              <a:t>modela kubičnog sustava</a:t>
            </a:r>
            <a:endParaRPr lang="hr-HR" sz="2000" dirty="0" smtClean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12.4. </a:t>
            </a:r>
            <a:r>
              <a:rPr lang="hr-HR" sz="2000" dirty="0">
                <a:latin typeface="Futura Bk BT" panose="020B0502020204020303" pitchFamily="34" charset="0"/>
              </a:rPr>
              <a:t>Rješavanje modela iz ostalih kristalnih </a:t>
            </a:r>
            <a:r>
              <a:rPr lang="hr-HR" sz="2000" dirty="0" smtClean="0">
                <a:latin typeface="Futura Bk BT" panose="020B0502020204020303" pitchFamily="34" charset="0"/>
              </a:rPr>
              <a:t>sustava i ponavljanje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</a:t>
            </a:r>
            <a:r>
              <a:rPr lang="hr-HR" sz="2000" dirty="0" smtClean="0">
                <a:latin typeface="Futura Bk BT" panose="020B0502020204020303" pitchFamily="34" charset="0"/>
              </a:rPr>
              <a:t>19.4. </a:t>
            </a:r>
            <a:r>
              <a:rPr lang="hr-HR" sz="2000" dirty="0" smtClean="0">
                <a:latin typeface="Futura Bk BT" panose="020B0502020204020303" pitchFamily="34" charset="0"/>
              </a:rPr>
              <a:t>Ponavljanje za </a:t>
            </a:r>
            <a:r>
              <a:rPr lang="hr-HR" sz="2000" dirty="0" err="1" smtClean="0">
                <a:latin typeface="Futura Bk BT" panose="020B0502020204020303" pitchFamily="34" charset="0"/>
              </a:rPr>
              <a:t>m</a:t>
            </a:r>
            <a:r>
              <a:rPr lang="hr-HR" sz="2000" dirty="0" err="1" smtClean="0">
                <a:latin typeface="Futura Bk BT" panose="020B0502020204020303" pitchFamily="34" charset="0"/>
              </a:rPr>
              <a:t>eđuispit</a:t>
            </a:r>
            <a:endParaRPr lang="hr-HR" sz="2000" dirty="0" smtClean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	</a:t>
            </a:r>
            <a:r>
              <a:rPr lang="hr-HR" sz="2000" b="1" u="sng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UTO 7.5. </a:t>
            </a:r>
            <a:r>
              <a:rPr lang="hr-HR" sz="2000" b="1" u="sng" dirty="0" err="1" smtClean="0">
                <a:solidFill>
                  <a:srgbClr val="FF0000"/>
                </a:solidFill>
                <a:latin typeface="Futura Bk BT" panose="020B0502020204020303" pitchFamily="34" charset="0"/>
              </a:rPr>
              <a:t>Međuispit</a:t>
            </a:r>
            <a:r>
              <a:rPr lang="hr-HR" sz="2000" b="1" u="sng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!</a:t>
            </a:r>
            <a:endParaRPr lang="hr-HR" sz="2000" b="1" u="sng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</a:t>
            </a:r>
            <a:r>
              <a:rPr lang="hr-HR" sz="2000" dirty="0" smtClean="0">
                <a:latin typeface="Futura Bk BT" panose="020B0502020204020303" pitchFamily="34" charset="0"/>
              </a:rPr>
              <a:t>17.5. Mineralna optika – pokazne vježbe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24.5. Fizička svojstva minerala</a:t>
            </a: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</a:t>
            </a:r>
            <a:r>
              <a:rPr lang="hr-HR" sz="2000" dirty="0" smtClean="0">
                <a:latin typeface="Futura Bk BT" panose="020B0502020204020303" pitchFamily="34" charset="0"/>
              </a:rPr>
              <a:t>29.5. </a:t>
            </a:r>
            <a:r>
              <a:rPr lang="hr-HR" sz="2000" dirty="0" smtClean="0">
                <a:latin typeface="Futura Bk BT" panose="020B0502020204020303" pitchFamily="34" charset="0"/>
              </a:rPr>
              <a:t>Sistematska mineralogija – </a:t>
            </a:r>
            <a:r>
              <a:rPr lang="hr-HR" sz="2000" dirty="0" err="1" smtClean="0">
                <a:latin typeface="Futura Bk BT" panose="020B0502020204020303" pitchFamily="34" charset="0"/>
              </a:rPr>
              <a:t>nesilikati</a:t>
            </a:r>
            <a:endParaRPr lang="hr-HR" sz="2000" dirty="0" smtClean="0">
              <a:latin typeface="Futura Bk BT" panose="020B0502020204020303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7.6. Sistematska mineralogija – </a:t>
            </a:r>
            <a:r>
              <a:rPr lang="hr-HR" sz="2000" dirty="0" smtClean="0">
                <a:latin typeface="Futura Bk BT" panose="020B0502020204020303" pitchFamily="34" charset="0"/>
              </a:rPr>
              <a:t>silikati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 smtClean="0">
                <a:latin typeface="Futura Bk BT" panose="020B0502020204020303" pitchFamily="34" charset="0"/>
              </a:rPr>
              <a:t>PET </a:t>
            </a:r>
            <a:r>
              <a:rPr lang="hr-HR" sz="2000" dirty="0" smtClean="0">
                <a:latin typeface="Futura Bk BT" panose="020B0502020204020303" pitchFamily="34" charset="0"/>
              </a:rPr>
              <a:t>14.6. Sistematska mineralogija – </a:t>
            </a:r>
            <a:r>
              <a:rPr lang="hr-HR" sz="2000" dirty="0" err="1" smtClean="0">
                <a:latin typeface="Futura Bk BT" panose="020B0502020204020303" pitchFamily="34" charset="0"/>
              </a:rPr>
              <a:t>petrogeni</a:t>
            </a:r>
            <a:r>
              <a:rPr lang="hr-HR" sz="2000" smtClean="0">
                <a:latin typeface="Futura Bk BT" panose="020B0502020204020303" pitchFamily="34" charset="0"/>
              </a:rPr>
              <a:t> minerali</a:t>
            </a:r>
            <a:endParaRPr lang="hr-HR" sz="2000" dirty="0" smtClean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10" name="Pravokutnik 9"/>
          <p:cNvSpPr/>
          <p:nvPr/>
        </p:nvSpPr>
        <p:spPr>
          <a:xfrm>
            <a:off x="8248261" y="1617705"/>
            <a:ext cx="850019" cy="10601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8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868680" y="4110311"/>
            <a:ext cx="3341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Drugo mjesto u simbolu označava ravnine simetrije koje su OKOMITE na smjer &lt;100&gt;, odnosno na smjerove horizontalnih </a:t>
            </a:r>
            <a:r>
              <a:rPr lang="hr-HR" dirty="0" err="1" smtClean="0"/>
              <a:t>kristalografskih</a:t>
            </a:r>
            <a:r>
              <a:rPr lang="hr-HR" dirty="0" smtClean="0"/>
              <a:t> osi.</a:t>
            </a:r>
            <a:endParaRPr lang="en-GB" dirty="0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11" name="Pravokutnik 10"/>
          <p:cNvSpPr/>
          <p:nvPr/>
        </p:nvSpPr>
        <p:spPr>
          <a:xfrm>
            <a:off x="9128255" y="1547725"/>
            <a:ext cx="1021585" cy="910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4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Ravni poveznik 26"/>
          <p:cNvCxnSpPr>
            <a:stCxn id="33" idx="2"/>
            <a:endCxn id="33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>
            <a:stCxn id="33" idx="0"/>
            <a:endCxn id="33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Jednakokračni trokut 33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5" name="Ravni poveznik sa strelicom 34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niOkvir 37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Elipsa 43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Elipsa 44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493059" y="1652278"/>
            <a:ext cx="310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Treće mjesto u simbolu označava </a:t>
            </a:r>
            <a:r>
              <a:rPr lang="hr-HR" dirty="0" err="1" smtClean="0"/>
              <a:t>digire</a:t>
            </a:r>
            <a:r>
              <a:rPr lang="hr-HR" dirty="0" smtClean="0"/>
              <a:t> u smjerovima &lt;210&gt; (</a:t>
            </a:r>
            <a:r>
              <a:rPr lang="hr-HR" dirty="0" err="1" smtClean="0"/>
              <a:t>raspolovnice</a:t>
            </a:r>
            <a:r>
              <a:rPr lang="hr-HR" dirty="0" smtClean="0"/>
              <a:t> horizontalnih </a:t>
            </a:r>
            <a:r>
              <a:rPr lang="hr-HR" dirty="0" err="1" smtClean="0"/>
              <a:t>kristalografskih</a:t>
            </a:r>
            <a:r>
              <a:rPr lang="hr-HR" dirty="0" smtClean="0"/>
              <a:t> osi)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>
            <a:stCxn id="10" idx="2"/>
            <a:endCxn id="10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>
            <a:stCxn id="10" idx="0"/>
            <a:endCxn id="10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Jednakokračni trokut 10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 smtClean="0"/>
                  <a:t> m 2</a:t>
                </a:r>
                <a:endParaRPr lang="hr-HR" sz="4000" dirty="0"/>
              </a:p>
            </p:txBody>
          </p:sp>
        </mc:Choice>
        <mc:Fallback xmlns="">
          <p:sp>
            <p:nvSpPr>
              <p:cNvPr id="24" name="TekstniOkvir 23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9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60" y="3124151"/>
            <a:ext cx="4429488" cy="31722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504" y="24579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Zona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168" y="2766072"/>
            <a:ext cx="476287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latin typeface="Futura Bk BT" panose="020B0502020204020303" pitchFamily="34" charset="0"/>
              </a:rPr>
              <a:t>Zonu </a:t>
            </a:r>
            <a:r>
              <a:rPr lang="hr-HR" dirty="0">
                <a:latin typeface="Futura Bk BT" panose="020B0502020204020303" pitchFamily="34" charset="0"/>
              </a:rPr>
              <a:t>čine sve plohe koje su paralelne s </a:t>
            </a:r>
            <a:r>
              <a:rPr lang="hr-HR" dirty="0" smtClean="0">
                <a:latin typeface="Futura Bk BT" panose="020B0502020204020303" pitchFamily="34" charset="0"/>
              </a:rPr>
              <a:t>određenim pravcem. Taj se pravac zove </a:t>
            </a:r>
            <a:r>
              <a:rPr lang="hr-HR" u="sng" dirty="0" smtClean="0">
                <a:latin typeface="Futura Bk BT" panose="020B0502020204020303" pitchFamily="34" charset="0"/>
              </a:rPr>
              <a:t>os </a:t>
            </a:r>
            <a:r>
              <a:rPr lang="hr-HR" u="sng" dirty="0">
                <a:latin typeface="Futura Bk BT" panose="020B0502020204020303" pitchFamily="34" charset="0"/>
              </a:rPr>
              <a:t>zone</a:t>
            </a:r>
            <a:r>
              <a:rPr lang="hr-HR" dirty="0" smtClean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hr-HR" u="sng" dirty="0" smtClean="0">
                <a:latin typeface="Futura Bk BT" panose="020B0502020204020303" pitchFamily="34" charset="0"/>
              </a:rPr>
              <a:t>Zonska </a:t>
            </a:r>
            <a:r>
              <a:rPr lang="hr-HR" u="sng" dirty="0">
                <a:latin typeface="Futura Bk BT" panose="020B0502020204020303" pitchFamily="34" charset="0"/>
              </a:rPr>
              <a:t>ravnina</a:t>
            </a:r>
            <a:r>
              <a:rPr lang="hr-HR" dirty="0">
                <a:latin typeface="Futura Bk BT" panose="020B0502020204020303" pitchFamily="34" charset="0"/>
              </a:rPr>
              <a:t> je ravnina okomita na os zone. U njoj leže okomice (normale) na plohe iz te zone.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2512" y="1236037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prstClr val="black"/>
                </a:solidFill>
                <a:latin typeface="Futura Bk BT" panose="020B0502020204020303" pitchFamily="34" charset="0"/>
              </a:rPr>
              <a:t>Zona je skup ploha koje se sijeku, odnosno koje bi se sjekle u paralelnim bridovima. </a:t>
            </a:r>
          </a:p>
          <a:p>
            <a:endParaRPr lang="hr-HR" sz="3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Zona (nastavak)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1913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Zonu definiraju bilo koje dvije neparalelne plohe, jer postoji samo jedan pravac s kojim su obje paralelne, a on je paralelan s bridom u kojem se te plohe sijeku.</a:t>
            </a:r>
          </a:p>
          <a:p>
            <a:pPr marL="0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3. </a:t>
            </a:r>
            <a:r>
              <a:rPr lang="hr-HR" u="sng" dirty="0" err="1">
                <a:latin typeface="Futura Bk BT" panose="020B0502020204020303" pitchFamily="34" charset="0"/>
              </a:rPr>
              <a:t>kristalografski</a:t>
            </a:r>
            <a:r>
              <a:rPr lang="hr-HR" u="sng" dirty="0">
                <a:latin typeface="Futura Bk BT" panose="020B0502020204020303" pitchFamily="34" charset="0"/>
              </a:rPr>
              <a:t> zakon</a:t>
            </a:r>
            <a:r>
              <a:rPr lang="hr-HR" dirty="0">
                <a:latin typeface="Futura Bk BT" panose="020B05020202040203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Svaka ploha na kristalu mora ležati u </a:t>
            </a:r>
            <a:r>
              <a:rPr lang="hr-HR" dirty="0" err="1">
                <a:latin typeface="Futura Bk BT" panose="020B0502020204020303" pitchFamily="34" charset="0"/>
              </a:rPr>
              <a:t>presjecištu</a:t>
            </a:r>
            <a:r>
              <a:rPr lang="hr-HR" dirty="0">
                <a:latin typeface="Futura Bk BT" panose="020B0502020204020303" pitchFamily="34" charset="0"/>
              </a:rPr>
              <a:t> najmanje dvije zone, odnosno mora pripadati najmanje dvjema zonama. </a:t>
            </a:r>
          </a:p>
        </p:txBody>
      </p:sp>
    </p:spTree>
    <p:extLst>
      <p:ext uri="{BB962C8B-B14F-4D97-AF65-F5344CB8AC3E}">
        <p14:creationId xmlns:p14="http://schemas.microsoft.com/office/powerpoint/2010/main" val="595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Uvjeti za izlazak na </a:t>
            </a:r>
            <a:r>
              <a:rPr lang="hr-HR" dirty="0" err="1" smtClean="0">
                <a:latin typeface="Futura Bk BT" panose="020B0502020204020303" pitchFamily="34" charset="0"/>
              </a:rPr>
              <a:t>međuispit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41275"/>
            <a:ext cx="10515600" cy="3735688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Redovito pohađanje vježbi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Izrađena domaća zadaća (model)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Kako iscrtati zonu?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 smtClean="0">
                <a:latin typeface="Futura Bk BT" panose="020B0502020204020303" pitchFamily="34" charset="0"/>
              </a:rPr>
              <a:t>presjecište</a:t>
            </a:r>
            <a:r>
              <a:rPr lang="hr-HR" dirty="0" smtClean="0">
                <a:latin typeface="Futura Bk BT" panose="020B0502020204020303" pitchFamily="34" charset="0"/>
              </a:rPr>
              <a:t> dviju zona.</a:t>
            </a:r>
            <a:endParaRPr lang="hr-HR" dirty="0"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Kako iscrtati zonu?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 smtClean="0">
                <a:latin typeface="Futura Bk BT" panose="020B0502020204020303" pitchFamily="34" charset="0"/>
              </a:rPr>
              <a:t>presjecište</a:t>
            </a:r>
            <a:r>
              <a:rPr lang="hr-HR" dirty="0" smtClean="0">
                <a:latin typeface="Futura Bk BT" panose="020B0502020204020303" pitchFamily="34" charset="0"/>
              </a:rPr>
              <a:t> dviju zona.</a:t>
            </a:r>
            <a:endParaRPr lang="hr-HR" dirty="0">
              <a:latin typeface="Futura Bk BT" panose="020B05020202040203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1865" y="2996952"/>
            <a:ext cx="2931279" cy="3044020"/>
            <a:chOff x="3347864" y="2996952"/>
            <a:chExt cx="2931279" cy="30440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cxnSp>
        <p:nvCxnSpPr>
          <p:cNvPr id="21" name="Ravni poveznik sa strelicom 20"/>
          <p:cNvCxnSpPr/>
          <p:nvPr/>
        </p:nvCxnSpPr>
        <p:spPr>
          <a:xfrm flipV="1">
            <a:off x="6761194" y="3356992"/>
            <a:ext cx="142303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/>
          <p:cNvSpPr txBox="1"/>
          <p:nvPr/>
        </p:nvSpPr>
        <p:spPr>
          <a:xfrm>
            <a:off x="8184232" y="3140969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prstClr val="black"/>
                </a:solidFill>
                <a:latin typeface="Futura Bk BT" panose="020B0502020204020303" pitchFamily="34" charset="0"/>
              </a:rPr>
              <a:t>Ploha od interesa</a:t>
            </a:r>
          </a:p>
        </p:txBody>
      </p:sp>
    </p:spTree>
    <p:extLst>
      <p:ext uri="{BB962C8B-B14F-4D97-AF65-F5344CB8AC3E}">
        <p14:creationId xmlns:p14="http://schemas.microsoft.com/office/powerpoint/2010/main" val="24767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Kako iscrtati zonu?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 smtClean="0">
                <a:latin typeface="Futura Bk BT" panose="020B0502020204020303" pitchFamily="34" charset="0"/>
              </a:rPr>
              <a:t>presjecište</a:t>
            </a:r>
            <a:r>
              <a:rPr lang="hr-HR" dirty="0" smtClean="0">
                <a:latin typeface="Futura Bk BT" panose="020B0502020204020303" pitchFamily="34" charset="0"/>
              </a:rPr>
              <a:t> dviju zona.</a:t>
            </a:r>
            <a:endParaRPr lang="hr-HR" dirty="0">
              <a:latin typeface="Futura Bk BT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 flipH="1">
            <a:off x="5879976" y="2996952"/>
            <a:ext cx="457528" cy="172819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3395700" y="33980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B0F0"/>
                </a:solidFill>
                <a:latin typeface="Cambria" panose="02040503050406030204" pitchFamily="18" charset="0"/>
              </a:rPr>
              <a:t>1. brid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799856" y="3659653"/>
            <a:ext cx="1224136" cy="26161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>
            <a:off x="5879976" y="4581128"/>
            <a:ext cx="1800200" cy="171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7104112" y="563482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2. brid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6888088" y="4725144"/>
            <a:ext cx="792088" cy="100811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Kako iscrtati zonu?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206084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4000" dirty="0">
                <a:latin typeface="Futura Bk BT" panose="020B0502020204020303" pitchFamily="34" charset="0"/>
              </a:rPr>
              <a:t>Svi se navedeni koraci provode za prvi brid, potom za drugi i </a:t>
            </a:r>
            <a:r>
              <a:rPr lang="hr-HR" sz="4000" dirty="0" err="1">
                <a:latin typeface="Futura Bk BT" panose="020B0502020204020303" pitchFamily="34" charset="0"/>
              </a:rPr>
              <a:t>presjecište</a:t>
            </a:r>
            <a:r>
              <a:rPr lang="hr-HR" sz="4000" dirty="0">
                <a:latin typeface="Futura Bk BT" panose="020B0502020204020303" pitchFamily="34" charset="0"/>
              </a:rPr>
              <a:t> dviju zona je projekcija plohe na </a:t>
            </a:r>
            <a:r>
              <a:rPr lang="hr-HR" sz="4000" dirty="0" err="1">
                <a:latin typeface="Futura Bk BT" panose="020B0502020204020303" pitchFamily="34" charset="0"/>
              </a:rPr>
              <a:t>stereografskoj</a:t>
            </a:r>
            <a:r>
              <a:rPr lang="hr-HR" sz="4000" dirty="0">
                <a:latin typeface="Futura Bk BT" panose="020B0502020204020303" pitchFamily="34" charset="0"/>
              </a:rPr>
              <a:t> projekciji.</a:t>
            </a:r>
          </a:p>
        </p:txBody>
      </p:sp>
    </p:spTree>
    <p:extLst>
      <p:ext uri="{BB962C8B-B14F-4D97-AF65-F5344CB8AC3E}">
        <p14:creationId xmlns:p14="http://schemas.microsoft.com/office/powerpoint/2010/main" val="621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85842" y="3573017"/>
            <a:ext cx="3538050" cy="2611971"/>
            <a:chOff x="2154269" y="2996952"/>
            <a:chExt cx="4124874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154269" y="3154224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8" name="Ravni poveznik sa strelicom 7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3859997" y="4921132"/>
            <a:ext cx="694264" cy="129161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118977" y="6244710"/>
            <a:ext cx="4333417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1. brida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kstniOkvir 38"/>
          <p:cNvSpPr txBox="1"/>
          <p:nvPr/>
        </p:nvSpPr>
        <p:spPr>
          <a:xfrm>
            <a:off x="5015880" y="3502659"/>
            <a:ext cx="2736304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Bokocrt – pogled duž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>
            <a:off x="3719736" y="4366137"/>
            <a:ext cx="2592288" cy="26463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sa strelicom 51"/>
          <p:cNvCxnSpPr/>
          <p:nvPr/>
        </p:nvCxnSpPr>
        <p:spPr>
          <a:xfrm flipH="1">
            <a:off x="5685207" y="5226522"/>
            <a:ext cx="626819" cy="98622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2044" y="474831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 flipH="1">
            <a:off x="7320136" y="5148429"/>
            <a:ext cx="1739548" cy="103655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5591945" y="4005065"/>
            <a:ext cx="4550809" cy="73019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>
            <a:off x="5591944" y="4015179"/>
            <a:ext cx="2232248" cy="72008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</p:spTree>
    <p:extLst>
      <p:ext uri="{BB962C8B-B14F-4D97-AF65-F5344CB8AC3E}">
        <p14:creationId xmlns:p14="http://schemas.microsoft.com/office/powerpoint/2010/main" val="3938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899347" y="3573017"/>
            <a:ext cx="3224545" cy="2611971"/>
            <a:chOff x="2519772" y="2996952"/>
            <a:chExt cx="3759371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519772" y="3000247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5836377" y="497466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3" name="Ravni poveznik sa strelicom 12"/>
          <p:cNvCxnSpPr>
            <a:endCxn id="14" idx="1"/>
          </p:cNvCxnSpPr>
          <p:nvPr/>
        </p:nvCxnSpPr>
        <p:spPr>
          <a:xfrm flipV="1">
            <a:off x="3607500" y="3392127"/>
            <a:ext cx="3926248" cy="148687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7533748" y="3068961"/>
            <a:ext cx="2162652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Kut koji se mjeri.</a:t>
            </a:r>
            <a:b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Luk 34"/>
          <p:cNvSpPr/>
          <p:nvPr/>
        </p:nvSpPr>
        <p:spPr>
          <a:xfrm rot="20921269">
            <a:off x="3307724" y="4700759"/>
            <a:ext cx="448691" cy="347521"/>
          </a:xfrm>
          <a:prstGeom prst="arc">
            <a:avLst>
              <a:gd name="adj1" fmla="val 18211858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5998615" y="3715291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35561" y="1844824"/>
            <a:ext cx="8064896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Cambria" panose="02040503050406030204" pitchFamily="18" charset="0"/>
              </a:rPr>
              <a:t>Budući da nije moguće mjeriti kut unutar modela kristala mjeri se isti kut na drugom mjestu, gdje je dostupno izvršiti mjerenje.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3699760" y="3868790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4162169" y="5029716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960096" y="3906453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7261223" y="4419233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7461392" y="5067379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7842347" y="4299027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7785868" y="358230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6600056" y="321297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</p:spTree>
    <p:extLst>
      <p:ext uri="{BB962C8B-B14F-4D97-AF65-F5344CB8AC3E}">
        <p14:creationId xmlns:p14="http://schemas.microsoft.com/office/powerpoint/2010/main" val="10879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85" y="2550304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26" y="4102004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74919"/>
            <a:ext cx="8622163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>
                <a:latin typeface="Cambria" panose="02040503050406030204" pitchFamily="18" charset="0"/>
              </a:rPr>
              <a:t>Kut je moguće točno izmjeriti pomoću kontaktnog goniometra, međutim za potrebe vježbi dovoljna je procjena od oka. Pri procjeni mogu pomoći trokuti za crtanje.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2711624" y="3706398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2766021" y="4208454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3212920" y="4867324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3570193" y="409513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3530960" y="342308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2275399" y="305654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6528048" y="3801780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6651692" y="4310367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6448150" y="3212977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932326" y="3667022"/>
            <a:ext cx="171786" cy="57231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7392893" y="418363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847528" y="566124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Jedna od kateta trokuta </a:t>
            </a:r>
            <a:r>
              <a:rPr lang="hr-HR" sz="2000" b="1" u="sng" dirty="0">
                <a:solidFill>
                  <a:prstClr val="black"/>
                </a:solidFill>
                <a:latin typeface="Cambria" panose="02040503050406030204" pitchFamily="18" charset="0"/>
              </a:rPr>
              <a:t>mora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biti vodoravna. Ako hipotenuza trokuta lijepo naliježe na brid kojem se mjeri kut koji zatvara s ravninom projekcije, tad su ti kutovi isti. U ovom slučaju to je 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8575256" y="2575374"/>
            <a:ext cx="1684395" cy="1739186"/>
            <a:chOff x="7051255" y="2575374"/>
            <a:chExt cx="1684395" cy="1739186"/>
          </a:xfrm>
        </p:grpSpPr>
        <p:grpSp>
          <p:nvGrpSpPr>
            <p:cNvPr id="57" name="Grupa 56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9" name="Ravni poveznik 58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Ravni poveznik 60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uk 61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63" name="Luk 62"/>
          <p:cNvSpPr/>
          <p:nvPr/>
        </p:nvSpPr>
        <p:spPr>
          <a:xfrm>
            <a:off x="7035620" y="4945418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k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79880" y="3501716"/>
            <a:ext cx="1749208" cy="178369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836" y="4081307"/>
            <a:ext cx="1590281" cy="16216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23" y="2201696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3" y="4393566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27374"/>
            <a:ext cx="8622163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>
                <a:latin typeface="Cambria" panose="02040503050406030204" pitchFamily="18" charset="0"/>
              </a:rPr>
              <a:t>Pri procjeni mogu pomoći trokuti za crtanje.</a:t>
            </a:r>
            <a:endParaRPr lang="hr-HR" dirty="0">
              <a:latin typeface="Cambria" panose="02040503050406030204" pitchFamily="18" charset="0"/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2644545" y="4098671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2795960" y="4611451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3807303" y="2942584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>
            <a:off x="3419387" y="3429001"/>
            <a:ext cx="734639" cy="11072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3471783" y="451448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63" name="Luk 62"/>
          <p:cNvSpPr/>
          <p:nvPr/>
        </p:nvSpPr>
        <p:spPr>
          <a:xfrm>
            <a:off x="3113531" y="5259597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4972110" y="4314253"/>
            <a:ext cx="2175772" cy="1571326"/>
            <a:chOff x="3800284" y="3755894"/>
            <a:chExt cx="2175772" cy="1571326"/>
          </a:xfrm>
        </p:grpSpPr>
        <p:cxnSp>
          <p:nvCxnSpPr>
            <p:cNvPr id="60" name="Ravni poveznik 59"/>
            <p:cNvCxnSpPr/>
            <p:nvPr/>
          </p:nvCxnSpPr>
          <p:spPr>
            <a:xfrm>
              <a:off x="5579952" y="4129880"/>
              <a:ext cx="0" cy="823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vni poveznik 6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vni poveznik 64"/>
            <p:cNvCxnSpPr/>
            <p:nvPr/>
          </p:nvCxnSpPr>
          <p:spPr>
            <a:xfrm flipV="1">
              <a:off x="4176056" y="4129880"/>
              <a:ext cx="1403896" cy="823214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>
              <a:off x="4176056" y="4953092"/>
              <a:ext cx="1403896" cy="2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vni poveznik sa strelicom 66"/>
            <p:cNvCxnSpPr/>
            <p:nvPr/>
          </p:nvCxnSpPr>
          <p:spPr>
            <a:xfrm flipV="1">
              <a:off x="5583006" y="3792295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vni poveznik sa strelicom 67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ravokutnik 68"/>
            <p:cNvSpPr/>
            <p:nvPr/>
          </p:nvSpPr>
          <p:spPr>
            <a:xfrm>
              <a:off x="5583006" y="3755894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0" name="Pravokutnik 69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1" name="Pravokutnik 70"/>
            <p:cNvSpPr/>
            <p:nvPr/>
          </p:nvSpPr>
          <p:spPr>
            <a:xfrm>
              <a:off x="5420141" y="492711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2" name="Ravni poveznik 81"/>
          <p:cNvCxnSpPr/>
          <p:nvPr/>
        </p:nvCxnSpPr>
        <p:spPr>
          <a:xfrm>
            <a:off x="5088048" y="4688239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uk 83"/>
          <p:cNvSpPr/>
          <p:nvPr/>
        </p:nvSpPr>
        <p:spPr>
          <a:xfrm rot="2019936">
            <a:off x="5444271" y="5311709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85" name="Ravni poveznik sa strelicom 84"/>
          <p:cNvCxnSpPr/>
          <p:nvPr/>
        </p:nvCxnSpPr>
        <p:spPr>
          <a:xfrm>
            <a:off x="4511825" y="3236984"/>
            <a:ext cx="1326037" cy="138357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uk 85"/>
          <p:cNvSpPr/>
          <p:nvPr/>
        </p:nvSpPr>
        <p:spPr>
          <a:xfrm rot="12192198">
            <a:off x="6303449" y="4527005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7625483" y="3142656"/>
            <a:ext cx="2175772" cy="2805306"/>
            <a:chOff x="3800284" y="2547896"/>
            <a:chExt cx="2175772" cy="2805306"/>
          </a:xfrm>
        </p:grpSpPr>
        <p:cxnSp>
          <p:nvCxnSpPr>
            <p:cNvPr id="88" name="Ravni poveznik 87"/>
            <p:cNvCxnSpPr/>
            <p:nvPr/>
          </p:nvCxnSpPr>
          <p:spPr>
            <a:xfrm>
              <a:off x="5391558" y="2943356"/>
              <a:ext cx="0" cy="20097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vni poveznik 88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vni poveznik 89"/>
            <p:cNvCxnSpPr/>
            <p:nvPr/>
          </p:nvCxnSpPr>
          <p:spPr>
            <a:xfrm flipV="1">
              <a:off x="4176056" y="2943356"/>
              <a:ext cx="1191089" cy="2009738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vni poveznik 90"/>
            <p:cNvCxnSpPr/>
            <p:nvPr/>
          </p:nvCxnSpPr>
          <p:spPr>
            <a:xfrm>
              <a:off x="4176056" y="4953093"/>
              <a:ext cx="1215502" cy="1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vni poveznik sa strelicom 91"/>
            <p:cNvCxnSpPr/>
            <p:nvPr/>
          </p:nvCxnSpPr>
          <p:spPr>
            <a:xfrm flipV="1">
              <a:off x="5398230" y="2613001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vni poveznik sa strelicom 9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ravokutnik 93"/>
            <p:cNvSpPr/>
            <p:nvPr/>
          </p:nvSpPr>
          <p:spPr>
            <a:xfrm>
              <a:off x="5398230" y="254789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5" name="Pravokutnik 94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6" name="Pravokutnik 95"/>
            <p:cNvSpPr/>
            <p:nvPr/>
          </p:nvSpPr>
          <p:spPr>
            <a:xfrm>
              <a:off x="5235365" y="495309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0" name="Luk 99"/>
          <p:cNvSpPr/>
          <p:nvPr/>
        </p:nvSpPr>
        <p:spPr>
          <a:xfrm>
            <a:off x="7932009" y="5311709"/>
            <a:ext cx="324477" cy="347521"/>
          </a:xfrm>
          <a:prstGeom prst="arc">
            <a:avLst>
              <a:gd name="adj1" fmla="val 17319614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01" name="Luk 100"/>
          <p:cNvSpPr/>
          <p:nvPr/>
        </p:nvSpPr>
        <p:spPr>
          <a:xfrm rot="9993122">
            <a:off x="8817665" y="3417833"/>
            <a:ext cx="351926" cy="347521"/>
          </a:xfrm>
          <a:prstGeom prst="arc">
            <a:avLst>
              <a:gd name="adj1" fmla="val 16200000"/>
              <a:gd name="adj2" fmla="val 2012155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02" name="Ravni poveznik 101"/>
          <p:cNvCxnSpPr/>
          <p:nvPr/>
        </p:nvCxnSpPr>
        <p:spPr>
          <a:xfrm>
            <a:off x="7553027" y="3540425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ni poveznik sa strelicom 102"/>
          <p:cNvCxnSpPr/>
          <p:nvPr/>
        </p:nvCxnSpPr>
        <p:spPr>
          <a:xfrm>
            <a:off x="4863537" y="3072812"/>
            <a:ext cx="3299956" cy="35618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niOkvir 105"/>
          <p:cNvSpPr txBox="1"/>
          <p:nvPr/>
        </p:nvSpPr>
        <p:spPr>
          <a:xfrm>
            <a:off x="3064831" y="57567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45°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7" name="TekstniOkvir 106"/>
          <p:cNvSpPr txBox="1"/>
          <p:nvPr/>
        </p:nvSpPr>
        <p:spPr>
          <a:xfrm>
            <a:off x="562452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30°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8" name="TekstniOkvir 107"/>
          <p:cNvSpPr txBox="1"/>
          <p:nvPr/>
        </p:nvSpPr>
        <p:spPr>
          <a:xfrm>
            <a:off x="823935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60°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5129582" y="2533546"/>
            <a:ext cx="553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Jedna od kateta </a:t>
            </a:r>
            <a:r>
              <a:rPr lang="hr-HR" sz="2400" b="1" u="sng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mora</a:t>
            </a:r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 biti vodoravna!</a:t>
            </a:r>
          </a:p>
        </p:txBody>
      </p:sp>
    </p:spTree>
    <p:extLst>
      <p:ext uri="{BB962C8B-B14F-4D97-AF65-F5344CB8AC3E}">
        <p14:creationId xmlns:p14="http://schemas.microsoft.com/office/powerpoint/2010/main" val="11628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Futura Bk BT" panose="020B0502020204020303" pitchFamily="34" charset="0"/>
              </a:rPr>
              <a:t>Međuispit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29131"/>
            <a:ext cx="10515600" cy="3847831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1. zadatak: Rješavanje modela iz kubičnog sustava (50 bodova)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2. zadatak: Model iz preostalih sustava (prvi dio postupka rješavanja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smtClean="0">
                <a:latin typeface="Futura Bk BT" panose="020B0502020204020303" pitchFamily="34" charset="0"/>
              </a:rPr>
              <a:t>modela: koraci 1-4 i nabrojati forme) (35 bodova)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3. zadatak: </a:t>
            </a:r>
            <a:r>
              <a:rPr lang="hr-HR" dirty="0" err="1" smtClean="0">
                <a:latin typeface="Futura Bk BT" panose="020B0502020204020303" pitchFamily="34" charset="0"/>
              </a:rPr>
              <a:t>Stereografska</a:t>
            </a:r>
            <a:r>
              <a:rPr lang="hr-HR" dirty="0" smtClean="0">
                <a:latin typeface="Futura Bk BT" panose="020B0502020204020303" pitchFamily="34" charset="0"/>
              </a:rPr>
              <a:t> projekcija jedne od kristalnih klasa (15 bodova)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4872865" y="4113456"/>
            <a:ext cx="4042802" cy="125976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3532318" y="2913128"/>
            <a:ext cx="4291875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približno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8915667" y="5445224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/>
        </p:nvGrpSpPr>
        <p:grpSpPr>
          <a:xfrm>
            <a:off x="2849623" y="4725144"/>
            <a:ext cx="1684395" cy="1739186"/>
            <a:chOff x="7051255" y="2575374"/>
            <a:chExt cx="1684395" cy="1739186"/>
          </a:xfrm>
        </p:grpSpPr>
        <p:grpSp>
          <p:nvGrpSpPr>
            <p:cNvPr id="19" name="Grupa 18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4" name="Ravni poveznik 23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Ravni poveznik 19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uk 20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cxnSp>
        <p:nvCxnSpPr>
          <p:cNvPr id="14" name="Ravni poveznik sa strelicom 13"/>
          <p:cNvCxnSpPr/>
          <p:nvPr/>
        </p:nvCxnSpPr>
        <p:spPr>
          <a:xfrm flipH="1">
            <a:off x="2066799" y="4740590"/>
            <a:ext cx="254072" cy="97194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1807298" y="3467126"/>
            <a:ext cx="1473569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Smjer ,,pada’’ brida</a:t>
            </a:r>
          </a:p>
        </p:txBody>
      </p:sp>
      <p:cxnSp>
        <p:nvCxnSpPr>
          <p:cNvPr id="25" name="Ravni poveznik 24"/>
          <p:cNvCxnSpPr/>
          <p:nvPr/>
        </p:nvCxnSpPr>
        <p:spPr>
          <a:xfrm>
            <a:off x="2320871" y="4718490"/>
            <a:ext cx="139606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2066800" y="5712538"/>
            <a:ext cx="1357175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7680177" y="5865172"/>
            <a:ext cx="1379507" cy="15611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7680176" y="4805537"/>
            <a:ext cx="1379506" cy="41330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4655841" y="5218842"/>
            <a:ext cx="3012501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Strana na kojoj označavamo vrijednost kuta</a:t>
            </a:r>
          </a:p>
        </p:txBody>
      </p:sp>
      <p:cxnSp>
        <p:nvCxnSpPr>
          <p:cNvPr id="47" name="Ravni poveznik 46"/>
          <p:cNvCxnSpPr/>
          <p:nvPr/>
        </p:nvCxnSpPr>
        <p:spPr>
          <a:xfrm flipV="1">
            <a:off x="2320871" y="4113456"/>
            <a:ext cx="0" cy="5354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49" y="3439827"/>
            <a:ext cx="2678601" cy="273141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135560" y="1700808"/>
            <a:ext cx="800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U središtu kružnice je 0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°, a na kružnici 90°.</a:t>
            </a: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45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 nije točno na pola od središta do kružnice, malo je bliže središtu kružnice.</a:t>
            </a:r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5885648" y="4725144"/>
            <a:ext cx="244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>
            <a:endCxn id="29" idx="1"/>
          </p:cNvCxnSpPr>
          <p:nvPr/>
        </p:nvCxnSpPr>
        <p:spPr>
          <a:xfrm flipV="1">
            <a:off x="5885648" y="5936898"/>
            <a:ext cx="3702268" cy="12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8184232" y="4725144"/>
            <a:ext cx="0" cy="1224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5885648" y="5141550"/>
            <a:ext cx="2559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5885649" y="5374800"/>
            <a:ext cx="3058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5899977" y="5541660"/>
            <a:ext cx="3413750" cy="8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8328248" y="45250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881679" y="51333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347531" y="492631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30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9321631" y="534979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60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9587916" y="57368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90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4607119" y="3244987"/>
            <a:ext cx="3182657" cy="3103742"/>
            <a:chOff x="6156176" y="3513293"/>
            <a:chExt cx="2750610" cy="273141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3513293"/>
              <a:ext cx="2678601" cy="2731418"/>
            </a:xfrm>
            <a:prstGeom prst="rect">
              <a:avLst/>
            </a:prstGeom>
          </p:spPr>
        </p:pic>
        <p:cxnSp>
          <p:nvCxnSpPr>
            <p:cNvPr id="41" name="Ravni poveznik 40"/>
            <p:cNvCxnSpPr/>
            <p:nvPr/>
          </p:nvCxnSpPr>
          <p:spPr>
            <a:xfrm>
              <a:off x="7535683" y="3707966"/>
              <a:ext cx="0" cy="2313322"/>
            </a:xfrm>
            <a:prstGeom prst="line">
              <a:avLst/>
            </a:prstGeom>
            <a:ln w="412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>
              <a:off x="8618753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>
              <a:off x="6156176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>
              <a:off x="7391667" y="5445224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uk 5"/>
          <p:cNvSpPr/>
          <p:nvPr/>
        </p:nvSpPr>
        <p:spPr>
          <a:xfrm rot="5400000">
            <a:off x="5349382" y="3199078"/>
            <a:ext cx="1654957" cy="2806210"/>
          </a:xfrm>
          <a:prstGeom prst="arc">
            <a:avLst>
              <a:gd name="adj1" fmla="val 16425754"/>
              <a:gd name="adj2" fmla="val 5170654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 smtClean="0">
                <a:latin typeface="Cambria" panose="02040503050406030204" pitchFamily="18" charset="0"/>
              </a:rPr>
              <a:t>Prvi brid je riješen, sad treba proći istih 5 koraka za drugi brid.</a:t>
            </a:r>
            <a:endParaRPr lang="hr-HR" dirty="0">
              <a:latin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5700" y="2996952"/>
            <a:ext cx="5364596" cy="3161094"/>
            <a:chOff x="1871700" y="2996952"/>
            <a:chExt cx="5364596" cy="31610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niOkvir 7"/>
            <p:cNvSpPr txBox="1"/>
            <p:nvPr/>
          </p:nvSpPr>
          <p:spPr>
            <a:xfrm>
              <a:off x="1871700" y="3398043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10" name="Ravni poveznik sa strelicom 9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niOkvir 15"/>
            <p:cNvSpPr txBox="1"/>
            <p:nvPr/>
          </p:nvSpPr>
          <p:spPr>
            <a:xfrm>
              <a:off x="5580112" y="5634826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  <p:cxnSp>
          <p:nvCxnSpPr>
            <p:cNvPr id="17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7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24002" y="3573017"/>
            <a:ext cx="3599891" cy="2611971"/>
            <a:chOff x="2082171" y="2996952"/>
            <a:chExt cx="4196972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2082171" y="3398043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cxnSp>
        <p:nvCxnSpPr>
          <p:cNvPr id="15" name="Ravni poveznik sa strelicom 14"/>
          <p:cNvCxnSpPr/>
          <p:nvPr/>
        </p:nvCxnSpPr>
        <p:spPr>
          <a:xfrm>
            <a:off x="4223793" y="5013176"/>
            <a:ext cx="330469" cy="119957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3935761" y="6244710"/>
            <a:ext cx="4516633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2. brida</a:t>
            </a:r>
          </a:p>
        </p:txBody>
      </p:sp>
      <p:cxnSp>
        <p:nvCxnSpPr>
          <p:cNvPr id="52" name="Ravni poveznik sa strelicom 51"/>
          <p:cNvCxnSpPr/>
          <p:nvPr/>
        </p:nvCxnSpPr>
        <p:spPr>
          <a:xfrm flipH="1">
            <a:off x="6672064" y="5301208"/>
            <a:ext cx="2" cy="93610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4472" y="486916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>
            <a:off x="8400256" y="5445224"/>
            <a:ext cx="0" cy="79208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" idx="3"/>
          </p:cNvCxnSpPr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21"/>
          <p:cNvCxnSpPr/>
          <p:nvPr/>
        </p:nvCxnSpPr>
        <p:spPr>
          <a:xfrm>
            <a:off x="6240016" y="3861048"/>
            <a:ext cx="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55"/>
          <p:cNvCxnSpPr/>
          <p:nvPr/>
        </p:nvCxnSpPr>
        <p:spPr>
          <a:xfrm>
            <a:off x="6240016" y="57332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utnik 57"/>
          <p:cNvSpPr/>
          <p:nvPr/>
        </p:nvSpPr>
        <p:spPr>
          <a:xfrm>
            <a:off x="6240016" y="56612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47" name="Pravokutnik 61"/>
          <p:cNvSpPr/>
          <p:nvPr/>
        </p:nvSpPr>
        <p:spPr>
          <a:xfrm>
            <a:off x="7176120" y="4725144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240016" y="4797152"/>
            <a:ext cx="864096" cy="864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3912" y="4797152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76120" y="479715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ravokutnik 61"/>
          <p:cNvSpPr/>
          <p:nvPr/>
        </p:nvSpPr>
        <p:spPr>
          <a:xfrm>
            <a:off x="6168008" y="443711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ni poveznik sa strelicom 14"/>
          <p:cNvCxnSpPr/>
          <p:nvPr/>
        </p:nvCxnSpPr>
        <p:spPr>
          <a:xfrm>
            <a:off x="2495600" y="4437112"/>
            <a:ext cx="1440160" cy="504056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5" y="3589567"/>
            <a:ext cx="1045106" cy="281597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stCxn id="35" idx="3"/>
          </p:cNvCxnSpPr>
          <p:nvPr/>
        </p:nvCxnSpPr>
        <p:spPr>
          <a:xfrm>
            <a:off x="7009416" y="3589566"/>
            <a:ext cx="2758993" cy="199967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4" name="Grupa 8"/>
          <p:cNvGrpSpPr/>
          <p:nvPr/>
        </p:nvGrpSpPr>
        <p:grpSpPr>
          <a:xfrm>
            <a:off x="2609630" y="3573017"/>
            <a:ext cx="2890714" cy="2611971"/>
            <a:chOff x="3347864" y="2996952"/>
            <a:chExt cx="3370170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5061850" y="2996952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grpSp>
        <p:nvGrpSpPr>
          <p:cNvPr id="8" name="Grupa 44"/>
          <p:cNvGrpSpPr/>
          <p:nvPr/>
        </p:nvGrpSpPr>
        <p:grpSpPr>
          <a:xfrm>
            <a:off x="5378681" y="3813742"/>
            <a:ext cx="2175772" cy="1743561"/>
            <a:chOff x="3800284" y="3540311"/>
            <a:chExt cx="2175772" cy="1743561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-110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805635" y="4883762"/>
              <a:ext cx="612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kstniOkvir 13"/>
          <p:cNvSpPr txBox="1"/>
          <p:nvPr/>
        </p:nvSpPr>
        <p:spPr>
          <a:xfrm>
            <a:off x="5879976" y="3068961"/>
            <a:ext cx="4392488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se slučaju brid poklapa sa svojom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ortogonalnom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projekcijom pa iznosi 0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6240017" y="3717032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  <a:r>
              <a:rPr lang="hr-HR" sz="24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6" y="3774232"/>
            <a:ext cx="1894897" cy="950912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2567609" y="3174068"/>
            <a:ext cx="4441807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0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04312" y="4653136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1544" y="486916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Budući da brid ne ,,pada’’ ni na jednu stranu crtica se stavlja u centar kružnice.</a:t>
            </a:r>
          </a:p>
        </p:txBody>
      </p:sp>
    </p:spTree>
    <p:extLst>
      <p:ext uri="{BB962C8B-B14F-4D97-AF65-F5344CB8AC3E}">
        <p14:creationId xmlns:p14="http://schemas.microsoft.com/office/powerpoint/2010/main" val="33470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iscrtati zonu?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39" y="3244987"/>
            <a:ext cx="3099337" cy="31037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159896" y="3717032"/>
            <a:ext cx="2016224" cy="19442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59896" y="3789040"/>
            <a:ext cx="2016224" cy="18722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41896" y="404664"/>
            <a:ext cx="82296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>
                <a:latin typeface="Cambria" panose="02040503050406030204" pitchFamily="18" charset="0"/>
              </a:rPr>
              <a:t>Rješenje:</a:t>
            </a:r>
          </a:p>
          <a:p>
            <a:pPr marL="0" indent="0" algn="ctr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hr-HR" sz="3600" dirty="0"/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23592" y="134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24000" y="3933057"/>
            <a:ext cx="3910048" cy="2445865"/>
            <a:chOff x="1871700" y="2996952"/>
            <a:chExt cx="5364596" cy="3355733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niOkvir 7"/>
            <p:cNvSpPr txBox="1"/>
            <p:nvPr/>
          </p:nvSpPr>
          <p:spPr>
            <a:xfrm>
              <a:off x="1871700" y="3293337"/>
              <a:ext cx="1656184" cy="63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42" name="Ravni poveznik sa strelicom 9"/>
            <p:cNvCxnSpPr/>
            <p:nvPr/>
          </p:nvCxnSpPr>
          <p:spPr>
            <a:xfrm>
              <a:off x="3501123" y="3688518"/>
              <a:ext cx="998869" cy="23274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niOkvir 15"/>
            <p:cNvSpPr txBox="1"/>
            <p:nvPr/>
          </p:nvSpPr>
          <p:spPr>
            <a:xfrm>
              <a:off x="5580112" y="5634826"/>
              <a:ext cx="1656184" cy="71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</a:t>
              </a:r>
              <a:r>
                <a:rPr lang="hr-HR" sz="24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brid</a:t>
              </a:r>
            </a:p>
          </p:txBody>
        </p:sp>
        <p:cxnSp>
          <p:nvCxnSpPr>
            <p:cNvPr id="51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6456040" y="2420888"/>
            <a:ext cx="2232248" cy="223224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"/>
          <p:cNvSpPr/>
          <p:nvPr/>
        </p:nvSpPr>
        <p:spPr>
          <a:xfrm rot="5400000">
            <a:off x="6600669" y="1844211"/>
            <a:ext cx="1942990" cy="3096344"/>
          </a:xfrm>
          <a:prstGeom prst="arc">
            <a:avLst>
              <a:gd name="adj1" fmla="val 16594723"/>
              <a:gd name="adj2" fmla="val 5096258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608168" y="1412777"/>
            <a:ext cx="640314" cy="27516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5920" y="548681"/>
            <a:ext cx="4536504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Ploha koju se dokazivalo je točno na </a:t>
            </a:r>
            <a:r>
              <a:rPr lang="hr-HR" sz="2400" dirty="0" err="1">
                <a:solidFill>
                  <a:prstClr val="black"/>
                </a:solidFill>
                <a:latin typeface="Cambria" pitchFamily="18" charset="0"/>
              </a:rPr>
              <a:t>presjecištu</a:t>
            </a:r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 dviju zona.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7711258" y="308194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Potreban pribor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94625"/>
            <a:ext cx="10515600" cy="3882337"/>
          </a:xfrm>
        </p:spPr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Obična ili tehnička olovka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Bilježnica (geometrijska ili s kvadratićima)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Šestar</a:t>
            </a:r>
          </a:p>
          <a:p>
            <a:r>
              <a:rPr lang="hr-HR" dirty="0" smtClean="0">
                <a:latin typeface="Futura Bk BT" panose="020B0502020204020303" pitchFamily="34" charset="0"/>
              </a:rPr>
              <a:t>Dva trokuta (45°-45</a:t>
            </a:r>
            <a:r>
              <a:rPr lang="hr-HR" dirty="0">
                <a:latin typeface="Futura Bk BT" panose="020B0502020204020303" pitchFamily="34" charset="0"/>
              </a:rPr>
              <a:t>°</a:t>
            </a:r>
            <a:r>
              <a:rPr lang="hr-HR" dirty="0" smtClean="0">
                <a:latin typeface="Futura Bk BT" panose="020B0502020204020303" pitchFamily="34" charset="0"/>
              </a:rPr>
              <a:t> i 30</a:t>
            </a:r>
            <a:r>
              <a:rPr lang="hr-HR" dirty="0">
                <a:latin typeface="Futura Bk BT" panose="020B0502020204020303" pitchFamily="34" charset="0"/>
              </a:rPr>
              <a:t>°</a:t>
            </a:r>
            <a:r>
              <a:rPr lang="hr-HR" dirty="0" smtClean="0">
                <a:latin typeface="Futura Bk BT" panose="020B0502020204020303" pitchFamily="34" charset="0"/>
              </a:rPr>
              <a:t>-60</a:t>
            </a:r>
            <a:r>
              <a:rPr lang="hr-HR" dirty="0">
                <a:latin typeface="Futura Bk BT" panose="020B0502020204020303" pitchFamily="34" charset="0"/>
              </a:rPr>
              <a:t>°</a:t>
            </a:r>
            <a:r>
              <a:rPr lang="hr-HR" dirty="0" smtClean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95600" y="242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423593" y="308729"/>
            <a:ext cx="7457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Nakon dokazivanja jedne plohe, potrebno je plohu ponoviti prisutnim elementima simetrije.</a:t>
            </a:r>
          </a:p>
        </p:txBody>
      </p:sp>
      <p:sp>
        <p:nvSpPr>
          <p:cNvPr id="33" name="Oval 56"/>
          <p:cNvSpPr/>
          <p:nvPr/>
        </p:nvSpPr>
        <p:spPr>
          <a:xfrm>
            <a:off x="8208590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4" name="Oval 56"/>
          <p:cNvSpPr/>
          <p:nvPr/>
        </p:nvSpPr>
        <p:spPr>
          <a:xfrm>
            <a:off x="6869785" y="4157825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4" name="Oval 56"/>
          <p:cNvSpPr/>
          <p:nvPr/>
        </p:nvSpPr>
        <p:spPr>
          <a:xfrm>
            <a:off x="6822053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858042" y="5364426"/>
            <a:ext cx="489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Ucrtavaju se samo one plohe koje su na gornjoj polovici kristala.</a:t>
            </a:r>
          </a:p>
        </p:txBody>
      </p:sp>
      <p:sp>
        <p:nvSpPr>
          <p:cNvPr id="52" name="TekstniOkvir 51"/>
          <p:cNvSpPr txBox="1"/>
          <p:nvPr/>
        </p:nvSpPr>
        <p:spPr>
          <a:xfrm>
            <a:off x="7707131" y="3093601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3" name="Pravokutnik 52"/>
          <p:cNvSpPr/>
          <p:nvPr/>
        </p:nvSpPr>
        <p:spPr>
          <a:xfrm>
            <a:off x="7471646" y="3424833"/>
            <a:ext cx="216024" cy="216024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3427584" y="206084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8" name="Pravokutnik 57"/>
          <p:cNvSpPr/>
          <p:nvPr/>
        </p:nvSpPr>
        <p:spPr>
          <a:xfrm>
            <a:off x="3423553" y="466303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3535596" y="2060848"/>
            <a:ext cx="0" cy="2818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2218258"/>
          </a:xfrm>
        </p:spPr>
        <p:txBody>
          <a:bodyPr>
            <a:normAutofit/>
          </a:bodyPr>
          <a:lstStyle/>
          <a:p>
            <a:pPr algn="just"/>
            <a:r>
              <a:rPr lang="hr-HR" sz="3200" dirty="0">
                <a:latin typeface="Cambria" panose="02040503050406030204" pitchFamily="18" charset="0"/>
              </a:rPr>
              <a:t>Da bi kristal bio u potpunosti opisan, treba još indeksirati plohe te imenovati forme.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3" y="2156470"/>
            <a:ext cx="3505667" cy="350091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447928" y="242088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Prvo treba izvesti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Weissove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koeficijente.</a:t>
            </a:r>
          </a:p>
          <a:p>
            <a:pPr algn="just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Gleda se kako ploha pojedine forme siječe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osi, odnosno u kojim omjerima, s tim da treba imati na umu međusobni odnos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kristalografskih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71170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Prije svega treba odrediti jediničnu plohu.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245296" y="58052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u="sng" dirty="0">
                <a:solidFill>
                  <a:prstClr val="black"/>
                </a:solidFill>
                <a:latin typeface="Cambria" panose="02040503050406030204" pitchFamily="18" charset="0"/>
              </a:rPr>
              <a:t>Jedinična ploha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je ona ploha koja sve tri osi siječe u jediničnim odsječcima tj. njeni parametri služe kao jedinice mjere po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osima.</a:t>
            </a:r>
          </a:p>
        </p:txBody>
      </p:sp>
    </p:spTree>
    <p:extLst>
      <p:ext uri="{BB962C8B-B14F-4D97-AF65-F5344CB8AC3E}">
        <p14:creationId xmlns:p14="http://schemas.microsoft.com/office/powerpoint/2010/main" val="9416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476672"/>
            <a:ext cx="4664075" cy="5545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2010594" y="24273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Općeniti slučaj: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5663952" y="3501008"/>
            <a:ext cx="1584176" cy="144016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7248128" y="2564904"/>
            <a:ext cx="0" cy="936104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7248128" y="3501008"/>
            <a:ext cx="1656184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>
            <a:off x="5015880" y="530120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9887757" y="3521521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V="1">
            <a:off x="7248128" y="476672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utnik 25"/>
          <p:cNvSpPr/>
          <p:nvPr/>
        </p:nvSpPr>
        <p:spPr>
          <a:xfrm>
            <a:off x="2002235" y="12130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Položaj plohe u prostoru jednoznačno je određen odsječcima u kojima ploha siječe osi tj. parametrima: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C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5231904" y="53276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9904201" y="357949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7320136" y="3400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1991544" y="32499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a:b:c odnos parametara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a/b : b/b : c/b   tj. a/b : 1 :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/b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2013644" y="6018362"/>
            <a:ext cx="645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,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i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su parametri plohe 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32712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76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latin typeface="Cambria" panose="02040503050406030204" pitchFamily="18" charset="0"/>
              </a:rPr>
              <a:t>Wiessovi</a:t>
            </a:r>
            <a:r>
              <a:rPr lang="hr-HR" dirty="0" smtClean="0">
                <a:latin typeface="Cambria" panose="02040503050406030204" pitchFamily="18" charset="0"/>
              </a:rPr>
              <a:t> koeficijenti – </a:t>
            </a:r>
            <a:r>
              <a:rPr lang="hr-HR" dirty="0" smtClean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hr-HR" dirty="0" smtClean="0">
                <a:latin typeface="Cambria" panose="02040503050406030204" pitchFamily="18" charset="0"/>
              </a:rPr>
              <a:t>a : </a:t>
            </a:r>
            <a:r>
              <a:rPr lang="hr-HR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</a:t>
            </a:r>
            <a:r>
              <a:rPr lang="hr-HR" dirty="0" err="1" smtClean="0">
                <a:latin typeface="Cambria" panose="02040503050406030204" pitchFamily="18" charset="0"/>
              </a:rPr>
              <a:t>b</a:t>
            </a:r>
            <a:r>
              <a:rPr lang="hr-HR" dirty="0" smtClean="0">
                <a:latin typeface="Cambria" panose="02040503050406030204" pitchFamily="18" charset="0"/>
              </a:rPr>
              <a:t> : </a:t>
            </a:r>
            <a:r>
              <a:rPr lang="hr-HR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p</a:t>
            </a:r>
            <a:r>
              <a:rPr lang="hr-HR" dirty="0" err="1" smtClean="0">
                <a:latin typeface="Cambria" panose="02040503050406030204" pitchFamily="18" charset="0"/>
              </a:rPr>
              <a:t>c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00809"/>
            <a:ext cx="4532112" cy="4525963"/>
          </a:xfrm>
          <a:prstGeom prst="rect">
            <a:avLst/>
          </a:prstGeom>
        </p:spPr>
      </p:pic>
      <p:cxnSp>
        <p:nvCxnSpPr>
          <p:cNvPr id="5" name="Ravni poveznik sa strelicom 4"/>
          <p:cNvCxnSpPr/>
          <p:nvPr/>
        </p:nvCxnSpPr>
        <p:spPr>
          <a:xfrm flipH="1">
            <a:off x="1991544" y="5589240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4120952" y="1219756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2135560" y="559649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735849" y="39956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151784" y="11321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6719405" y="3933056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je jedinična ploha i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682556" y="4869161"/>
            <a:ext cx="469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1/2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5204" y="278825"/>
            <a:ext cx="8640960" cy="1143000"/>
          </a:xfrm>
        </p:spPr>
        <p:txBody>
          <a:bodyPr>
            <a:noAutofit/>
          </a:bodyPr>
          <a:lstStyle/>
          <a:p>
            <a:r>
              <a:rPr lang="hr-HR" sz="3200" dirty="0" err="1">
                <a:latin typeface="Cambria" panose="02040503050406030204" pitchFamily="18" charset="0"/>
              </a:rPr>
              <a:t>Millerovi</a:t>
            </a:r>
            <a:r>
              <a:rPr lang="hr-HR" sz="3200" dirty="0">
                <a:latin typeface="Cambria" panose="02040503050406030204" pitchFamily="18" charset="0"/>
              </a:rPr>
              <a:t> indeksi – (</a:t>
            </a:r>
            <a:r>
              <a:rPr lang="hr-HR" sz="32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2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991544" y="1484785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Millerovi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su indeksi kombinacija tri najmanja moguća cijela broja.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Oni su recipročne vrijednosti </a:t>
            </a:r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Weissovih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koeficijenata.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Dobiju se dijeljenjem osnog odnosa jedinične plohe s osnim odnosom promatrane plohe.</a:t>
            </a:r>
          </a:p>
          <a:p>
            <a:endParaRPr lang="hr-HR" sz="3200" dirty="0">
              <a:solidFill>
                <a:prstClr val="black"/>
              </a:solidFill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56" y="1577942"/>
            <a:ext cx="3450525" cy="344584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3872" y="76756"/>
            <a:ext cx="8640960" cy="1143000"/>
          </a:xfrm>
        </p:spPr>
        <p:txBody>
          <a:bodyPr>
            <a:noAutofit/>
          </a:bodyPr>
          <a:lstStyle/>
          <a:p>
            <a:r>
              <a:rPr lang="hr-HR" sz="3600" dirty="0" err="1">
                <a:latin typeface="Cambria" panose="02040503050406030204" pitchFamily="18" charset="0"/>
              </a:rPr>
              <a:t>Millerovi</a:t>
            </a:r>
            <a:r>
              <a:rPr lang="hr-HR" sz="3600" dirty="0">
                <a:latin typeface="Cambria" panose="02040503050406030204" pitchFamily="18" charset="0"/>
              </a:rPr>
              <a:t> indeksi – (</a:t>
            </a:r>
            <a:r>
              <a:rPr lang="hr-HR" sz="36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600" dirty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1703512" y="451888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3376117" y="1119620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845296" y="45047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215459" y="32849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434061" y="103227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5215460" y="3284984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endParaRPr lang="hr-HR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111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575720" y="3717032"/>
            <a:ext cx="7092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: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½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Zapišu se recipročne vrijednosti koeficijenata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Pomnoži se odnos odgovarajućim faktorom kako bi nestao nazivnik, odnosno dobivaju se tri najmanja moguća cijela broja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  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*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421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  <a:p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15703" y="188640"/>
            <a:ext cx="822960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r-HR" sz="4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U ovom slučaju:</a:t>
            </a:r>
          </a:p>
          <a:p>
            <a:pPr marL="0" indent="0" algn="just">
              <a:buNone/>
            </a:pPr>
            <a:endParaRPr lang="hr-HR" sz="7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r-HR" sz="3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hr-HR" dirty="0"/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>
          <a:xfrm>
            <a:off x="2369535" y="1412777"/>
            <a:ext cx="1573490" cy="1634015"/>
            <a:chOff x="3347864" y="2996952"/>
            <a:chExt cx="2931279" cy="3044020"/>
          </a:xfrm>
        </p:grpSpPr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" name="Pravokutnik 4"/>
          <p:cNvSpPr/>
          <p:nvPr/>
        </p:nvSpPr>
        <p:spPr>
          <a:xfrm>
            <a:off x="2375265" y="3933056"/>
            <a:ext cx="498924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 err="1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1: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:1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(111)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231905" y="1268760"/>
            <a:ext cx="3381375" cy="3448050"/>
            <a:chOff x="845188" y="3156545"/>
            <a:chExt cx="3381375" cy="3448050"/>
          </a:xfrm>
        </p:grpSpPr>
        <p:grpSp>
          <p:nvGrpSpPr>
            <p:cNvPr id="6" name="Grupa 5"/>
            <p:cNvGrpSpPr/>
            <p:nvPr/>
          </p:nvGrpSpPr>
          <p:grpSpPr>
            <a:xfrm>
              <a:off x="845188" y="3156545"/>
              <a:ext cx="3381375" cy="3448050"/>
              <a:chOff x="1268535" y="2924944"/>
              <a:chExt cx="3381375" cy="3448050"/>
            </a:xfrm>
          </p:grpSpPr>
          <p:grpSp>
            <p:nvGrpSpPr>
              <p:cNvPr id="2" name="Grupa 1"/>
              <p:cNvGrpSpPr/>
              <p:nvPr/>
            </p:nvGrpSpPr>
            <p:grpSpPr>
              <a:xfrm>
                <a:off x="1268535" y="2924944"/>
                <a:ext cx="3381375" cy="3448050"/>
                <a:chOff x="3117535" y="2695410"/>
                <a:chExt cx="3381375" cy="3448050"/>
              </a:xfrm>
            </p:grpSpPr>
            <p:pic>
              <p:nvPicPr>
                <p:cNvPr id="22" name="Slika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7535" y="2695410"/>
                  <a:ext cx="3381375" cy="3448050"/>
                </a:xfrm>
                <a:prstGeom prst="rect">
                  <a:avLst/>
                </a:prstGeom>
              </p:spPr>
            </p:pic>
            <p:grpSp>
              <p:nvGrpSpPr>
                <p:cNvPr id="45" name="Grupa 44"/>
                <p:cNvGrpSpPr/>
                <p:nvPr/>
              </p:nvGrpSpPr>
              <p:grpSpPr>
                <a:xfrm>
                  <a:off x="3976107" y="3549782"/>
                  <a:ext cx="1578131" cy="1584364"/>
                  <a:chOff x="3976107" y="3549782"/>
                  <a:chExt cx="1578131" cy="1584364"/>
                </a:xfrm>
              </p:grpSpPr>
              <p:sp>
                <p:nvSpPr>
                  <p:cNvPr id="46" name="Jednakokračni trokut 45"/>
                  <p:cNvSpPr/>
                  <p:nvPr/>
                </p:nvSpPr>
                <p:spPr>
                  <a:xfrm rot="8017856">
                    <a:off x="3984527" y="3549506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Jednakokračni trokut 46"/>
                  <p:cNvSpPr/>
                  <p:nvPr/>
                </p:nvSpPr>
                <p:spPr>
                  <a:xfrm rot="2504318">
                    <a:off x="3989539" y="4829274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Jednakokračni trokut 47"/>
                  <p:cNvSpPr/>
                  <p:nvPr/>
                </p:nvSpPr>
                <p:spPr>
                  <a:xfrm rot="13452078">
                    <a:off x="5257614" y="3549782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Jednakokračni trokut 48"/>
                  <p:cNvSpPr/>
                  <p:nvPr/>
                </p:nvSpPr>
                <p:spPr>
                  <a:xfrm rot="18723356">
                    <a:off x="5257786" y="4810893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0" name="Oval 56"/>
              <p:cNvSpPr/>
              <p:nvPr/>
            </p:nvSpPr>
            <p:spPr>
              <a:xfrm>
                <a:off x="3494291" y="5139236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56"/>
              <p:cNvSpPr/>
              <p:nvPr/>
            </p:nvSpPr>
            <p:spPr>
              <a:xfrm>
                <a:off x="3494291" y="3823201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56"/>
              <p:cNvSpPr/>
              <p:nvPr/>
            </p:nvSpPr>
            <p:spPr>
              <a:xfrm>
                <a:off x="2140539" y="3823459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56"/>
              <p:cNvSpPr/>
              <p:nvPr/>
            </p:nvSpPr>
            <p:spPr>
              <a:xfrm>
                <a:off x="2140539" y="5192863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kstniOkvir 6"/>
            <p:cNvSpPr txBox="1"/>
            <p:nvPr/>
          </p:nvSpPr>
          <p:spPr>
            <a:xfrm>
              <a:off x="3279710" y="5288956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(111)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niOkvir 20"/>
                <p:cNvSpPr txBox="1"/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11)</a:t>
                  </a:r>
                </a:p>
              </p:txBody>
            </p:sp>
          </mc:Choice>
          <mc:Fallback xmlns="">
            <p:sp>
              <p:nvSpPr>
                <p:cNvPr id="21" name="TekstniOkvir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70" t="-4000" r="-1980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niOkvir 22"/>
                <p:cNvSpPr txBox="1"/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(1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3" name="TekstniOkvir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61" t="-4000" r="-1961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niOkvir 23"/>
                <p:cNvSpPr txBox="1"/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4" name="TekstniOkvir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39" t="-3922" r="-6957" b="-1568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Ravni poveznik sa strelicom 16"/>
          <p:cNvCxnSpPr/>
          <p:nvPr/>
        </p:nvCxnSpPr>
        <p:spPr>
          <a:xfrm flipV="1">
            <a:off x="3383715" y="3745720"/>
            <a:ext cx="3980797" cy="1915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Projiciranje zonskih ravnina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preporučljivo je odabranu plohu najprije </a:t>
            </a:r>
            <a:r>
              <a:rPr lang="hr-HR" dirty="0" err="1" smtClean="0"/>
              <a:t>odokativno</a:t>
            </a:r>
            <a:r>
              <a:rPr lang="hr-HR" dirty="0" smtClean="0"/>
              <a:t> pozicionirati (u kakvom je položaju prema elementima simetrije, </a:t>
            </a:r>
            <a:r>
              <a:rPr lang="hr-HR" dirty="0" err="1" smtClean="0"/>
              <a:t>kristalografskim</a:t>
            </a:r>
            <a:r>
              <a:rPr lang="hr-HR" dirty="0" smtClean="0"/>
              <a:t> osima)</a:t>
            </a:r>
          </a:p>
          <a:p>
            <a:r>
              <a:rPr lang="hr-HR" dirty="0" smtClean="0"/>
              <a:t>na projekciju se ucrtavaju samo zonske ravnine – sve ostalo (trag brida, okomice, itd.) su pomoćni dijelovi skice koji se </a:t>
            </a:r>
            <a:r>
              <a:rPr lang="hr-HR" u="sng" dirty="0" smtClean="0"/>
              <a:t>NE</a:t>
            </a:r>
            <a:r>
              <a:rPr lang="hr-HR" dirty="0" smtClean="0"/>
              <a:t> nalaze na finalnoj projekciji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7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7" y="2062481"/>
            <a:ext cx="709327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forma: </a:t>
            </a:r>
            <a:r>
              <a:rPr lang="hr-HR" dirty="0" err="1" smtClean="0"/>
              <a:t>disdodekaedar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 dokaz plohe na </a:t>
            </a:r>
            <a:r>
              <a:rPr lang="hr-HR" dirty="0" err="1" smtClean="0"/>
              <a:t>presjecištu</a:t>
            </a:r>
            <a:r>
              <a:rPr lang="hr-HR" dirty="0" smtClean="0"/>
              <a:t> dviju zona najbolje je odabrati bridove koji „padaju” od vrha modela ili bridove koji su horizontalni (zatvaraju kut od 0° s ravninom projekcije)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Pentagonska </a:t>
            </a:r>
            <a:r>
              <a:rPr lang="hr-HR" dirty="0" err="1" smtClean="0"/>
              <a:t>hemiedrija</a:t>
            </a:r>
            <a:r>
              <a:rPr lang="hr-HR" dirty="0" smtClean="0"/>
              <a:t> kubičnog sustava </a:t>
            </a:r>
            <a:endParaRPr lang="hr-HR" dirty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4301067" y="1752600"/>
            <a:ext cx="1126066" cy="778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5427133" y="1398479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odabrani bridovi za projiciranje zonskih ravnina</a:t>
            </a:r>
            <a:endParaRPr lang="hr-HR" dirty="0"/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3429000" y="1752600"/>
            <a:ext cx="1998133" cy="161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" y="198377"/>
            <a:ext cx="3320994" cy="204304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704362" y="1508541"/>
            <a:ext cx="32252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brid koji „pada” prema promatraču pada pod </a:t>
            </a:r>
            <a:r>
              <a:rPr lang="hr-HR" dirty="0" err="1" smtClean="0"/>
              <a:t>kutem</a:t>
            </a:r>
            <a:r>
              <a:rPr lang="hr-HR" dirty="0" smtClean="0"/>
              <a:t> od 30° (zonska ravnina ispod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brid koji „pada” na desnu stranu pada pod </a:t>
            </a:r>
            <a:r>
              <a:rPr lang="hr-HR" dirty="0" err="1" smtClean="0"/>
              <a:t>kutem</a:t>
            </a:r>
            <a:r>
              <a:rPr lang="hr-HR" dirty="0" smtClean="0"/>
              <a:t> manjim od </a:t>
            </a:r>
            <a:r>
              <a:rPr lang="hr-HR" dirty="0"/>
              <a:t>30</a:t>
            </a:r>
            <a:r>
              <a:rPr lang="hr-HR" dirty="0" smtClean="0"/>
              <a:t>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odabrana ploha nalazi se na </a:t>
            </a:r>
            <a:r>
              <a:rPr lang="hr-HR" dirty="0" err="1" smtClean="0"/>
              <a:t>presjecištu</a:t>
            </a:r>
            <a:r>
              <a:rPr lang="hr-HR" dirty="0" smtClean="0"/>
              <a:t> zonskih ravnina (plava točka)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6"/>
            <a:ext cx="4592816" cy="830244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ostoručno 29"/>
          <p:cNvSpPr/>
          <p:nvPr/>
        </p:nvSpPr>
        <p:spPr>
          <a:xfrm>
            <a:off x="6104904" y="1354015"/>
            <a:ext cx="383902" cy="4585505"/>
          </a:xfrm>
          <a:custGeom>
            <a:avLst/>
            <a:gdLst>
              <a:gd name="connsiteX0" fmla="*/ 8681 w 383902"/>
              <a:gd name="connsiteY0" fmla="*/ 0 h 4585505"/>
              <a:gd name="connsiteX1" fmla="*/ 125911 w 383902"/>
              <a:gd name="connsiteY1" fmla="*/ 211016 h 4585505"/>
              <a:gd name="connsiteX2" fmla="*/ 184527 w 383902"/>
              <a:gd name="connsiteY2" fmla="*/ 398585 h 4585505"/>
              <a:gd name="connsiteX3" fmla="*/ 254865 w 383902"/>
              <a:gd name="connsiteY3" fmla="*/ 750277 h 4585505"/>
              <a:gd name="connsiteX4" fmla="*/ 295896 w 383902"/>
              <a:gd name="connsiteY4" fmla="*/ 978877 h 4585505"/>
              <a:gd name="connsiteX5" fmla="*/ 313481 w 383902"/>
              <a:gd name="connsiteY5" fmla="*/ 1213339 h 4585505"/>
              <a:gd name="connsiteX6" fmla="*/ 336927 w 383902"/>
              <a:gd name="connsiteY6" fmla="*/ 1606062 h 4585505"/>
              <a:gd name="connsiteX7" fmla="*/ 354511 w 383902"/>
              <a:gd name="connsiteY7" fmla="*/ 2057400 h 4585505"/>
              <a:gd name="connsiteX8" fmla="*/ 372096 w 383902"/>
              <a:gd name="connsiteY8" fmla="*/ 2432539 h 4585505"/>
              <a:gd name="connsiteX9" fmla="*/ 383819 w 383902"/>
              <a:gd name="connsiteY9" fmla="*/ 2936631 h 4585505"/>
              <a:gd name="connsiteX10" fmla="*/ 366234 w 383902"/>
              <a:gd name="connsiteY10" fmla="*/ 3405554 h 4585505"/>
              <a:gd name="connsiteX11" fmla="*/ 272450 w 383902"/>
              <a:gd name="connsiteY11" fmla="*/ 3915508 h 4585505"/>
              <a:gd name="connsiteX12" fmla="*/ 161081 w 383902"/>
              <a:gd name="connsiteY12" fmla="*/ 4278923 h 4585505"/>
              <a:gd name="connsiteX13" fmla="*/ 8681 w 383902"/>
              <a:gd name="connsiteY13" fmla="*/ 4560277 h 4585505"/>
              <a:gd name="connsiteX14" fmla="*/ 32127 w 383902"/>
              <a:gd name="connsiteY14" fmla="*/ 4554416 h 45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902" h="4585505">
                <a:moveTo>
                  <a:pt x="8681" y="0"/>
                </a:moveTo>
                <a:cubicBezTo>
                  <a:pt x="52642" y="72292"/>
                  <a:pt x="96603" y="144585"/>
                  <a:pt x="125911" y="211016"/>
                </a:cubicBezTo>
                <a:cubicBezTo>
                  <a:pt x="155219" y="277447"/>
                  <a:pt x="163035" y="308708"/>
                  <a:pt x="184527" y="398585"/>
                </a:cubicBezTo>
                <a:cubicBezTo>
                  <a:pt x="206019" y="488462"/>
                  <a:pt x="236304" y="653562"/>
                  <a:pt x="254865" y="750277"/>
                </a:cubicBezTo>
                <a:cubicBezTo>
                  <a:pt x="273426" y="846992"/>
                  <a:pt x="286127" y="901700"/>
                  <a:pt x="295896" y="978877"/>
                </a:cubicBezTo>
                <a:cubicBezTo>
                  <a:pt x="305665" y="1056054"/>
                  <a:pt x="306643" y="1108808"/>
                  <a:pt x="313481" y="1213339"/>
                </a:cubicBezTo>
                <a:cubicBezTo>
                  <a:pt x="320319" y="1317870"/>
                  <a:pt x="330089" y="1465385"/>
                  <a:pt x="336927" y="1606062"/>
                </a:cubicBezTo>
                <a:cubicBezTo>
                  <a:pt x="343765" y="1746739"/>
                  <a:pt x="348650" y="1919654"/>
                  <a:pt x="354511" y="2057400"/>
                </a:cubicBezTo>
                <a:cubicBezTo>
                  <a:pt x="360372" y="2195146"/>
                  <a:pt x="367211" y="2286001"/>
                  <a:pt x="372096" y="2432539"/>
                </a:cubicBezTo>
                <a:cubicBezTo>
                  <a:pt x="376981" y="2579077"/>
                  <a:pt x="384796" y="2774462"/>
                  <a:pt x="383819" y="2936631"/>
                </a:cubicBezTo>
                <a:cubicBezTo>
                  <a:pt x="382842" y="3098800"/>
                  <a:pt x="384795" y="3242408"/>
                  <a:pt x="366234" y="3405554"/>
                </a:cubicBezTo>
                <a:cubicBezTo>
                  <a:pt x="347673" y="3568700"/>
                  <a:pt x="306642" y="3769947"/>
                  <a:pt x="272450" y="3915508"/>
                </a:cubicBezTo>
                <a:cubicBezTo>
                  <a:pt x="238258" y="4061069"/>
                  <a:pt x="205043" y="4171461"/>
                  <a:pt x="161081" y="4278923"/>
                </a:cubicBezTo>
                <a:cubicBezTo>
                  <a:pt x="117119" y="4386385"/>
                  <a:pt x="30173" y="4514361"/>
                  <a:pt x="8681" y="4560277"/>
                </a:cubicBezTo>
                <a:cubicBezTo>
                  <a:pt x="-12811" y="4606193"/>
                  <a:pt x="9658" y="4580304"/>
                  <a:pt x="32127" y="455441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03051" y="43207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3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Elementi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72264"/>
            <a:ext cx="10515600" cy="3804698"/>
          </a:xfrm>
        </p:spPr>
        <p:txBody>
          <a:bodyPr/>
          <a:lstStyle/>
          <a:p>
            <a:pPr algn="ctr"/>
            <a:r>
              <a:rPr lang="hr-HR" dirty="0" smtClean="0">
                <a:latin typeface="Futura Bk BT" panose="020B0502020204020303" pitchFamily="34" charset="0"/>
              </a:rPr>
              <a:t>Centar simetrije</a:t>
            </a:r>
          </a:p>
          <a:p>
            <a:pPr algn="ctr"/>
            <a:r>
              <a:rPr lang="hr-HR" dirty="0" smtClean="0">
                <a:latin typeface="Futura Bk BT" panose="020B0502020204020303" pitchFamily="34" charset="0"/>
              </a:rPr>
              <a:t>Ravnina simetrije</a:t>
            </a:r>
          </a:p>
          <a:p>
            <a:pPr algn="ctr"/>
            <a:r>
              <a:rPr lang="hr-HR" dirty="0" smtClean="0">
                <a:latin typeface="Futura Bk BT" panose="020B0502020204020303" pitchFamily="34" charset="0"/>
              </a:rPr>
              <a:t>Osi simetrije (gire)</a:t>
            </a:r>
          </a:p>
          <a:p>
            <a:pPr algn="ctr"/>
            <a:r>
              <a:rPr lang="hr-HR" dirty="0" smtClean="0">
                <a:latin typeface="Futura Bk BT" panose="020B0502020204020303" pitchFamily="34" charset="0"/>
              </a:rPr>
              <a:t>(složene osi simetrije)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sve ostale plohe (s gornje polovice modela!) se ucrtavaju ponavljanjem preko elemenata simetrije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5"/>
            <a:ext cx="4592816" cy="863973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96678" y="4344072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/>
          <p:cNvSpPr/>
          <p:nvPr/>
        </p:nvSpPr>
        <p:spPr>
          <a:xfrm>
            <a:off x="5567561" y="433258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5567561" y="276125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/>
          <p:cNvSpPr/>
          <p:nvPr/>
        </p:nvSpPr>
        <p:spPr>
          <a:xfrm>
            <a:off x="6471959" y="275368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7639018" y="3251430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/>
          <p:cNvSpPr/>
          <p:nvPr/>
        </p:nvSpPr>
        <p:spPr>
          <a:xfrm>
            <a:off x="7639018" y="37817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/>
          <p:cNvSpPr/>
          <p:nvPr/>
        </p:nvSpPr>
        <p:spPr>
          <a:xfrm>
            <a:off x="4488021" y="325143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4488021" y="37760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6771753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/>
          <p:cNvSpPr/>
          <p:nvPr/>
        </p:nvSpPr>
        <p:spPr>
          <a:xfrm>
            <a:off x="5383040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6771753" y="161968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5378277" y="15965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Luk 5"/>
          <p:cNvSpPr/>
          <p:nvPr/>
        </p:nvSpPr>
        <p:spPr>
          <a:xfrm rot="2580007">
            <a:off x="-6871650" y="-3268650"/>
            <a:ext cx="14207454" cy="10928796"/>
          </a:xfrm>
          <a:prstGeom prst="arc">
            <a:avLst>
              <a:gd name="adj1" fmla="val 18541973"/>
              <a:gd name="adj2" fmla="val 20953295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2" y="2062481"/>
            <a:ext cx="708582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forma: </a:t>
            </a:r>
            <a:r>
              <a:rPr lang="hr-HR" dirty="0" err="1" smtClean="0"/>
              <a:t>deltoidski</a:t>
            </a:r>
            <a:r>
              <a:rPr lang="hr-HR" dirty="0" smtClean="0"/>
              <a:t> dodekaedar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 dokaz plohe na </a:t>
            </a:r>
            <a:r>
              <a:rPr lang="hr-HR" dirty="0" err="1" smtClean="0"/>
              <a:t>presjecištu</a:t>
            </a:r>
            <a:r>
              <a:rPr lang="hr-HR" dirty="0" smtClean="0"/>
              <a:t> dviju zona najbolje je odabrati bridove koji „padaju” od vrha modela </a:t>
            </a:r>
            <a:r>
              <a:rPr lang="hr-HR" dirty="0"/>
              <a:t>ili bridove koji su horizontalni (zatvaraju kut od 0° s ravninom projekcije)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Tetraedarska </a:t>
            </a:r>
            <a:r>
              <a:rPr lang="hr-HR" dirty="0" err="1" smtClean="0"/>
              <a:t>hemiedrija</a:t>
            </a:r>
            <a:r>
              <a:rPr lang="hr-HR" dirty="0" smtClean="0"/>
              <a:t> kubičnog sustava </a:t>
            </a:r>
            <a:endParaRPr lang="hr-HR" dirty="0"/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309533" y="1778000"/>
            <a:ext cx="1143000" cy="1176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5122333" y="1778000"/>
            <a:ext cx="330200" cy="991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452533" y="1416150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odabrani bridovi za projiciranje zonskih ravnina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76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" y="115410"/>
            <a:ext cx="3171800" cy="1953316"/>
          </a:xfrm>
          <a:prstGeom prst="rect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8710009" y="1075886"/>
            <a:ext cx="3225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brid koji „pada” dijagonalno prema promatraču pada pod </a:t>
            </a:r>
            <a:r>
              <a:rPr lang="hr-HR" dirty="0" err="1" smtClean="0"/>
              <a:t>kutem</a:t>
            </a:r>
            <a:r>
              <a:rPr lang="hr-HR" dirty="0" smtClean="0"/>
              <a:t> od 45° (zonska ravnina desno dolje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brid koji „pada” dijagonalno od promatrača pada pod </a:t>
            </a:r>
            <a:r>
              <a:rPr lang="hr-HR" dirty="0" err="1" smtClean="0"/>
              <a:t>kutem</a:t>
            </a:r>
            <a:r>
              <a:rPr lang="hr-HR" smtClean="0"/>
              <a:t> manjim </a:t>
            </a:r>
            <a:r>
              <a:rPr lang="hr-HR" dirty="0" smtClean="0"/>
              <a:t>od </a:t>
            </a:r>
            <a:r>
              <a:rPr lang="hr-HR" dirty="0"/>
              <a:t>30</a:t>
            </a:r>
            <a:r>
              <a:rPr lang="hr-HR" dirty="0" smtClean="0"/>
              <a:t>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odabrana ploha nalazi se na </a:t>
            </a:r>
            <a:r>
              <a:rPr lang="hr-HR" dirty="0" err="1" smtClean="0"/>
              <a:t>presjecištu</a:t>
            </a:r>
            <a:r>
              <a:rPr lang="hr-HR" dirty="0" smtClean="0"/>
              <a:t> zonskih ravnina (plava točka)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primijetite na kojem je elementu simetrije ucrtana ploha!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5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sve ostale plohe (s gornje polovice modela!) se ucrtavaju ponavljanjem preko elemenata simetrije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9" name="Elipsa 38"/>
          <p:cNvSpPr/>
          <p:nvPr/>
        </p:nvSpPr>
        <p:spPr>
          <a:xfrm>
            <a:off x="6471563" y="4598366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7462345" y="498720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4579927" y="212322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>
            <a:off x="5690581" y="251087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>
            <a:off x="5008484" y="315956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5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FORMA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= </a:t>
            </a:r>
            <a:r>
              <a:rPr lang="hr-HR" dirty="0" smtClean="0">
                <a:latin typeface="Futura Bk BT" panose="020B0502020204020303" pitchFamily="34" charset="0"/>
              </a:rPr>
              <a:t>skup </a:t>
            </a:r>
            <a:r>
              <a:rPr lang="hr-HR" dirty="0">
                <a:latin typeface="Futura Bk BT" panose="020B0502020204020303" pitchFamily="34" charset="0"/>
              </a:rPr>
              <a:t>simetrijski identičnih ploha tj. ploha koje su međusobno povezane elementima simetrije. Sve plohe neke forme imaju isti odnos prema elementima simetrije. </a:t>
            </a:r>
            <a:endParaRPr lang="hr-HR" dirty="0" smtClean="0">
              <a:latin typeface="Futura Bk BT" panose="020B0502020204020303" pitchFamily="34" charset="0"/>
            </a:endParaRPr>
          </a:p>
          <a:p>
            <a:r>
              <a:rPr lang="hr-HR" dirty="0" smtClean="0">
                <a:latin typeface="Futura Bk BT" panose="020B0502020204020303" pitchFamily="34" charset="0"/>
              </a:rPr>
              <a:t>forme mogu biti:</a:t>
            </a:r>
          </a:p>
          <a:p>
            <a:pPr lvl="1"/>
            <a:r>
              <a:rPr lang="hr-HR" u="sng" dirty="0" smtClean="0">
                <a:latin typeface="Futura Bk BT" panose="020B0502020204020303" pitchFamily="34" charset="0"/>
              </a:rPr>
              <a:t>otvorene</a:t>
            </a:r>
            <a:r>
              <a:rPr lang="hr-HR" dirty="0" smtClean="0">
                <a:latin typeface="Futura Bk BT" panose="020B0502020204020303" pitchFamily="34" charset="0"/>
              </a:rPr>
              <a:t> (koliko god ih produžili nikad ne zatvaraju volumen) – npr. </a:t>
            </a:r>
            <a:r>
              <a:rPr lang="hr-HR" dirty="0" err="1" smtClean="0">
                <a:latin typeface="Futura Bk BT" panose="020B0502020204020303" pitchFamily="34" charset="0"/>
              </a:rPr>
              <a:t>pinakoid</a:t>
            </a:r>
            <a:r>
              <a:rPr lang="hr-HR" dirty="0" smtClean="0">
                <a:latin typeface="Futura Bk BT" panose="020B0502020204020303" pitchFamily="34" charset="0"/>
              </a:rPr>
              <a:t>, prizma</a:t>
            </a:r>
          </a:p>
          <a:p>
            <a:pPr lvl="1"/>
            <a:r>
              <a:rPr lang="hr-HR" u="sng" dirty="0" smtClean="0">
                <a:latin typeface="Futura Bk BT" panose="020B0502020204020303" pitchFamily="34" charset="0"/>
              </a:rPr>
              <a:t>zatvorene</a:t>
            </a:r>
            <a:r>
              <a:rPr lang="hr-HR" dirty="0" smtClean="0">
                <a:latin typeface="Futura Bk BT" panose="020B0502020204020303" pitchFamily="34" charset="0"/>
              </a:rPr>
              <a:t> (zatvaraju volumen) – npr. heksaedar, </a:t>
            </a:r>
            <a:r>
              <a:rPr lang="hr-HR" dirty="0" err="1" smtClean="0">
                <a:latin typeface="Futura Bk BT" panose="020B0502020204020303" pitchFamily="34" charset="0"/>
              </a:rPr>
              <a:t>oktaedar</a:t>
            </a:r>
            <a:r>
              <a:rPr lang="hr-HR" dirty="0" smtClean="0">
                <a:latin typeface="Futura Bk BT" panose="020B0502020204020303" pitchFamily="34" charset="0"/>
              </a:rPr>
              <a:t>, dodekaedar, </a:t>
            </a:r>
            <a:r>
              <a:rPr lang="hr-HR" dirty="0" err="1" smtClean="0">
                <a:latin typeface="Futura Bk BT" panose="020B0502020204020303" pitchFamily="34" charset="0"/>
              </a:rPr>
              <a:t>dipiramida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378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FORME</a:t>
            </a:r>
            <a:br>
              <a:rPr lang="hr-HR" dirty="0" smtClean="0">
                <a:latin typeface="Futura Bk BT" panose="020B0502020204020303" pitchFamily="34" charset="0"/>
              </a:rPr>
            </a:br>
            <a:r>
              <a:rPr lang="hr-HR" dirty="0" smtClean="0">
                <a:latin typeface="Futura Bk BT" panose="020B0502020204020303" pitchFamily="34" charset="0"/>
              </a:rPr>
              <a:t/>
            </a:r>
            <a:br>
              <a:rPr lang="hr-HR" dirty="0" smtClean="0">
                <a:latin typeface="Futura Bk BT" panose="020B0502020204020303" pitchFamily="34" charset="0"/>
              </a:rPr>
            </a:br>
            <a:r>
              <a:rPr lang="hr-HR" dirty="0" smtClean="0">
                <a:latin typeface="Futura Bk BT" panose="020B0502020204020303" pitchFamily="34" charset="0"/>
              </a:rPr>
              <a:t>KUBIČNOG SUSTAVA</a:t>
            </a:r>
            <a:br>
              <a:rPr lang="hr-HR" dirty="0" smtClean="0">
                <a:latin typeface="Futura Bk BT" panose="020B0502020204020303" pitchFamily="34" charset="0"/>
              </a:rPr>
            </a:b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44824"/>
            <a:ext cx="382870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HEKSAEDAR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274049" y="361409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val="33147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34" y="167047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ROMPSKI DODEKAEDAR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312024" y="383047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(110)</a:t>
            </a:r>
          </a:p>
        </p:txBody>
      </p:sp>
    </p:spTree>
    <p:extLst>
      <p:ext uri="{BB962C8B-B14F-4D97-AF65-F5344CB8AC3E}">
        <p14:creationId xmlns:p14="http://schemas.microsoft.com/office/powerpoint/2010/main" val="4294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62880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OKTAEDAR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96987" y="298400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(111)</a:t>
            </a:r>
          </a:p>
        </p:txBody>
      </p:sp>
    </p:spTree>
    <p:extLst>
      <p:ext uri="{BB962C8B-B14F-4D97-AF65-F5344CB8AC3E}">
        <p14:creationId xmlns:p14="http://schemas.microsoft.com/office/powerpoint/2010/main" val="24301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65" y="160746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TETRAKISHEKSAEDAR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879976" y="378880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</p:spTree>
    <p:extLst>
      <p:ext uri="{BB962C8B-B14F-4D97-AF65-F5344CB8AC3E}">
        <p14:creationId xmlns:p14="http://schemas.microsoft.com/office/powerpoint/2010/main" val="30192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r-HR" dirty="0" smtClean="0">
                    <a:latin typeface="Futura Bk BT" panose="020B0502020204020303" pitchFamily="34" charset="0"/>
                  </a:rPr>
                  <a:t>Centar simetrije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hr-HR" dirty="0" smtClean="0">
                    <a:latin typeface="Futura Bk BT" panose="020B0502020204020303" pitchFamily="34" charset="0"/>
                  </a:rPr>
                  <a:t>, i, C)</a:t>
                </a:r>
                <a:endParaRPr lang="en-GB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1" b="29995"/>
          <a:stretch/>
        </p:blipFill>
        <p:spPr>
          <a:xfrm>
            <a:off x="315686" y="1377641"/>
            <a:ext cx="6255935" cy="481063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263598"/>
            <a:ext cx="37528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70080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DELTOIDSKI IKOZITETRAEDAR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857291" y="332713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(211)</a:t>
            </a:r>
          </a:p>
        </p:txBody>
      </p:sp>
    </p:spTree>
    <p:extLst>
      <p:ext uri="{BB962C8B-B14F-4D97-AF65-F5344CB8AC3E}">
        <p14:creationId xmlns:p14="http://schemas.microsoft.com/office/powerpoint/2010/main" val="10008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8" y="1772816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TRISOKTAEDAR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240016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(221)</a:t>
            </a:r>
          </a:p>
        </p:txBody>
      </p:sp>
    </p:spTree>
    <p:extLst>
      <p:ext uri="{BB962C8B-B14F-4D97-AF65-F5344CB8AC3E}">
        <p14:creationId xmlns:p14="http://schemas.microsoft.com/office/powerpoint/2010/main" val="19786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23" y="1556792"/>
            <a:ext cx="4503936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HEKSAKISOKTAEDAR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951984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</p:spTree>
    <p:extLst>
      <p:ext uri="{BB962C8B-B14F-4D97-AF65-F5344CB8AC3E}">
        <p14:creationId xmlns:p14="http://schemas.microsoft.com/office/powerpoint/2010/main" val="5309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/>
          <a:lstStyle/>
          <a:p>
            <a:r>
              <a:rPr lang="hr-HR" dirty="0" err="1" smtClean="0">
                <a:latin typeface="Futura Bk BT" panose="020B0502020204020303" pitchFamily="34" charset="0"/>
              </a:rPr>
              <a:t>Holoedrija</a:t>
            </a:r>
            <a:r>
              <a:rPr lang="hr-HR" dirty="0" smtClean="0">
                <a:latin typeface="Futura Bk BT" panose="020B0502020204020303" pitchFamily="34" charset="0"/>
              </a:rPr>
              <a:t> kubičnog sustava</a:t>
            </a:r>
            <a:endParaRPr lang="hr-HR" dirty="0">
              <a:latin typeface="Futura Bk BT" panose="020B0502020204020303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2567608" y="2204864"/>
          <a:ext cx="7056784" cy="38292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1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Forma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 indeksi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Broj ploha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Heksaedar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{100}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6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Rompski dodekaedar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{110}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12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{111}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8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Tetrakisheksaedar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{hk0}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npr. {210}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 smtClean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 smtClean="0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}, h &gt; l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}, h &gt; l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Cambria" panose="02040503050406030204" pitchFamily="18" charset="0"/>
                        </a:rPr>
                        <a:t>Heksakisoktaedar</a:t>
                      </a:r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mbria" panose="02040503050406030204" pitchFamily="18" charset="0"/>
                        </a:rPr>
                        <a:t>{</a:t>
                      </a:r>
                      <a:r>
                        <a:rPr lang="hr-HR" dirty="0" err="1" smtClean="0">
                          <a:latin typeface="Cambria" panose="02040503050406030204" pitchFamily="18" charset="0"/>
                        </a:rPr>
                        <a:t>hkl</a:t>
                      </a:r>
                      <a:r>
                        <a:rPr lang="hr-HR" dirty="0" smtClean="0">
                          <a:latin typeface="Cambria" panose="02040503050406030204" pitchFamily="18" charset="0"/>
                        </a:rPr>
                        <a:t>}</a:t>
                      </a:r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</a:rPr>
                        <a:t>npr. {321}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mbria" panose="02040503050406030204" pitchFamily="18" charset="0"/>
                        </a:rPr>
                        <a:t>48</a:t>
                      </a:r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59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58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TETRAEDAR (+) i (-)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791744" y="31760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(111)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279576" y="5731537"/>
            <a:ext cx="31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tetraedar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731537"/>
            <a:ext cx="330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tetraedar</a:t>
            </a:r>
          </a:p>
        </p:txBody>
      </p:sp>
    </p:spTree>
    <p:extLst>
      <p:ext uri="{BB962C8B-B14F-4D97-AF65-F5344CB8AC3E}">
        <p14:creationId xmlns:p14="http://schemas.microsoft.com/office/powerpoint/2010/main" val="38479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0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4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TRISTETRAEDAR (+) i (-)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87688" y="33514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395748" y="5517233"/>
            <a:ext cx="316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517232"/>
            <a:ext cx="330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26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03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424936" cy="1143000"/>
          </a:xfrm>
        </p:spPr>
        <p:txBody>
          <a:bodyPr>
            <a:noAutofit/>
          </a:bodyPr>
          <a:lstStyle/>
          <a:p>
            <a:r>
              <a:rPr lang="hr-HR" sz="3200" dirty="0">
                <a:latin typeface="Futura Bk BT" panose="020B0502020204020303" pitchFamily="34" charset="0"/>
              </a:rPr>
              <a:t>DELTOIDSKI DODEKAEDAR </a:t>
            </a:r>
            <a:r>
              <a:rPr lang="hr-HR" sz="3200" dirty="0">
                <a:solidFill>
                  <a:prstClr val="black"/>
                </a:solidFill>
                <a:latin typeface="Futura Bk BT" panose="020B0502020204020303" pitchFamily="34" charset="0"/>
              </a:rPr>
              <a:t>(+) i (-)</a:t>
            </a:r>
            <a:endParaRPr lang="hr-HR" sz="32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259295" y="36388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</p:spTree>
    <p:extLst>
      <p:ext uri="{BB962C8B-B14F-4D97-AF65-F5344CB8AC3E}">
        <p14:creationId xmlns:p14="http://schemas.microsoft.com/office/powerpoint/2010/main" val="24560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79" y="1982074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8" y="1985898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496944" cy="114300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Futura Bk BT" panose="020B0502020204020303" pitchFamily="34" charset="0"/>
              </a:rPr>
              <a:t>HEKSAKISTETRAEDAR(+)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57894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(321)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(3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Tetraedarska </a:t>
            </a:r>
            <a:r>
              <a:rPr lang="hr-HR" dirty="0" err="1" smtClean="0">
                <a:latin typeface="Futura Bk BT" panose="020B0502020204020303" pitchFamily="34" charset="0"/>
              </a:rPr>
              <a:t>hemiedrija</a:t>
            </a:r>
            <a:r>
              <a:rPr lang="hr-HR" dirty="0" smtClean="0">
                <a:latin typeface="Futura Bk BT" panose="020B0502020204020303" pitchFamily="34" charset="0"/>
              </a:rPr>
              <a:t> kubičnog sustava</a:t>
            </a:r>
            <a:endParaRPr lang="hr-HR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Forma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indeksi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Broj ploha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{100}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{111} (+), </a:t>
                          </a:r>
                        </a:p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1} (-)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{hk0}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npr. {210}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56308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hll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 smtClean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  <a:r>
                            <a:rPr lang="hr-HR" baseline="0" dirty="0" smtClean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 h &gt; l</a:t>
                          </a:r>
                          <a:endParaRPr lang="hr-HR" dirty="0">
                            <a:latin typeface="Futura Bk BT" panose="020B0502020204020303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{211}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hhl</a:t>
                          </a: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 h &gt; l</a:t>
                          </a:r>
                          <a:endParaRPr kumimoji="0" lang="hr-H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Futura Bk BT" panose="020B0502020204020303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hkl</a:t>
                          </a: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  <a:endParaRPr kumimoji="0" lang="hr-H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Futura Bk BT" panose="020B0502020204020303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{321}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{3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61696"/>
                  </p:ext>
                </p:extLst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Forma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indeksi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Broj ploha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{100}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652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198113" r="-190226" b="-5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{hk0}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npr. {210}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254967" r="-190226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254967" r="-87407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2049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354967" r="-190226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354967" r="-87407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458000" r="-19022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458000" r="-8740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40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57" y="2099650"/>
            <a:ext cx="27470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1" y="2189650"/>
            <a:ext cx="3152803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PENTAGONSKI 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079776" y="36116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pentagonski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996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pentagonski dodekaedar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8711431" y="35010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(120)</a:t>
            </a:r>
          </a:p>
        </p:txBody>
      </p:sp>
    </p:spTree>
    <p:extLst>
      <p:ext uri="{BB962C8B-B14F-4D97-AF65-F5344CB8AC3E}">
        <p14:creationId xmlns:p14="http://schemas.microsoft.com/office/powerpoint/2010/main" val="741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Ravnina simetrije (m, P)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3720"/>
            <a:ext cx="5191125" cy="33528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39" y="1472710"/>
            <a:ext cx="2766699" cy="21855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05" y="3958198"/>
            <a:ext cx="2204368" cy="20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4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70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DISDODEKAEDAR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2550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8732864" y="319911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(231)</a:t>
            </a:r>
          </a:p>
        </p:txBody>
      </p:sp>
    </p:spTree>
    <p:extLst>
      <p:ext uri="{BB962C8B-B14F-4D97-AF65-F5344CB8AC3E}">
        <p14:creationId xmlns:p14="http://schemas.microsoft.com/office/powerpoint/2010/main" val="27449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Pentagonska </a:t>
            </a:r>
            <a:r>
              <a:rPr lang="hr-HR" dirty="0" err="1" smtClean="0">
                <a:latin typeface="Futura Bk BT" panose="020B0502020204020303" pitchFamily="34" charset="0"/>
              </a:rPr>
              <a:t>hemiedrija</a:t>
            </a:r>
            <a:r>
              <a:rPr lang="hr-HR" dirty="0" smtClean="0">
                <a:latin typeface="Futura Bk BT" panose="020B0502020204020303" pitchFamily="34" charset="0"/>
              </a:rPr>
              <a:t> kubičnog sustava</a:t>
            </a:r>
            <a:endParaRPr lang="hr-HR" dirty="0">
              <a:latin typeface="Futura Bk BT" panose="020B0502020204020303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2279576" y="1781915"/>
          <a:ext cx="7776864" cy="44218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Forma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 indeksi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Broj ploha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Heksaedar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{100}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6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Rompski dodekaedar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{110}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12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{111}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8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Pentagonski</a:t>
                      </a:r>
                      <a:r>
                        <a:rPr lang="hr-HR" baseline="0" dirty="0" smtClean="0">
                          <a:latin typeface="Futura Bk BT" panose="020B0502020204020303" pitchFamily="34" charset="0"/>
                        </a:rPr>
                        <a:t> dodekaedar (+ i -)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{hk0}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npr. {210} (+),</a:t>
                      </a:r>
                    </a:p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{120} (-)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12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48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 smtClean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 smtClean="0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}, h &gt; l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}, h &gt; l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6"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Futura Bk BT" panose="020B0502020204020303" pitchFamily="34" charset="0"/>
                        </a:rPr>
                        <a:t>Disdodekaedar</a:t>
                      </a:r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 (+ i -)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{</a:t>
                      </a:r>
                      <a:r>
                        <a:rPr kumimoji="0" lang="hr-H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hkl</a:t>
                      </a: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{321} (+),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{231}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Futura Bk BT" panose="020B0502020204020303" pitchFamily="34" charset="0"/>
                        </a:rPr>
                        <a:t>24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Futura Bk BT" panose="020B0502020204020303" pitchFamily="34" charset="0"/>
              </a:rPr>
              <a:t>OSTALE FORME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3" y="2268986"/>
            <a:ext cx="2063229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5" y="348656"/>
            <a:ext cx="4749927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PRIZMA</a:t>
            </a:r>
            <a:r>
              <a:rPr lang="hr-HR" sz="3400" dirty="0">
                <a:latin typeface="Cambria" panose="02040503050406030204" pitchFamily="18" charset="0"/>
              </a:rPr>
              <a:t/>
            </a:r>
            <a:br>
              <a:rPr lang="hr-HR" sz="3400" dirty="0">
                <a:latin typeface="Cambria" panose="02040503050406030204" pitchFamily="18" charset="0"/>
              </a:rPr>
            </a:br>
            <a:endParaRPr lang="hr-HR" sz="3400" dirty="0">
              <a:latin typeface="Cambria" panose="02040503050406030204" pitchFamily="18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6562344" y="81661"/>
            <a:ext cx="5035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 smtClean="0">
                <a:latin typeface="Futura Bk BT" panose="020B0502020204020303" pitchFamily="34" charset="0"/>
              </a:rPr>
              <a:t>BAZNI PINAKOID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7517904" y="169208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7517904" y="403234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36" name="Ravni poveznik 35"/>
          <p:cNvCxnSpPr/>
          <p:nvPr/>
        </p:nvCxnSpPr>
        <p:spPr>
          <a:xfrm>
            <a:off x="8345996" y="1872109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niOkvir 36"/>
          <p:cNvSpPr txBox="1"/>
          <p:nvPr/>
        </p:nvSpPr>
        <p:spPr>
          <a:xfrm>
            <a:off x="8129972" y="1491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cs typeface="Times New Roman"/>
              </a:rPr>
              <a:t>c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078671"/>
            <a:ext cx="221916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DITETRAGONSKA PRIZMA</a:t>
            </a:r>
          </a:p>
        </p:txBody>
      </p: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7102321" y="2477936"/>
            <a:ext cx="1620000" cy="1620000"/>
            <a:chOff x="3131840" y="1988840"/>
            <a:chExt cx="1368152" cy="1368152"/>
          </a:xfrm>
        </p:grpSpPr>
        <p:cxnSp>
          <p:nvCxnSpPr>
            <p:cNvPr id="40" name="Ravni poveznik sa strelicom 39"/>
            <p:cNvCxnSpPr/>
            <p:nvPr/>
          </p:nvCxnSpPr>
          <p:spPr>
            <a:xfrm>
              <a:off x="3791747" y="1988840"/>
              <a:ext cx="0" cy="13681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ni poveznik sa strelicom 40"/>
            <p:cNvCxnSpPr/>
            <p:nvPr/>
          </p:nvCxnSpPr>
          <p:spPr>
            <a:xfrm flipV="1">
              <a:off x="3131840" y="2639521"/>
              <a:ext cx="1368152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niOkvir 42"/>
          <p:cNvSpPr txBox="1"/>
          <p:nvPr/>
        </p:nvSpPr>
        <p:spPr>
          <a:xfrm>
            <a:off x="7667679" y="40360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8722321" y="30631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7" name="TekstniOkvir 46"/>
          <p:cNvSpPr txBox="1"/>
          <p:nvPr/>
        </p:nvSpPr>
        <p:spPr>
          <a:xfrm>
            <a:off x="6841247" y="4405407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ditetragonske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sp>
        <p:nvSpPr>
          <p:cNvPr id="5" name="Osmerokut 4"/>
          <p:cNvSpPr/>
          <p:nvPr/>
        </p:nvSpPr>
        <p:spPr>
          <a:xfrm>
            <a:off x="7273426" y="2637560"/>
            <a:ext cx="1220555" cy="1220555"/>
          </a:xfrm>
          <a:prstGeom prst="octagon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35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7" grpId="0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68" y="2061353"/>
            <a:ext cx="1556388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577" y="38523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402449" y="385232"/>
            <a:ext cx="44756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 smtClean="0">
                <a:latin typeface="Futura Bk BT" panose="020B0502020204020303" pitchFamily="34" charset="0"/>
              </a:rPr>
              <a:t>DITETRAGONSKA DIPIRAMIDA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37" y="1701952"/>
            <a:ext cx="1732029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8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08" y="2359676"/>
            <a:ext cx="2062480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8073" y="616768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PRIZMA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68" y="2048045"/>
            <a:ext cx="280601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DIHEKSAGONSKA PRIZMA</a:t>
            </a:r>
          </a:p>
        </p:txBody>
      </p:sp>
      <p:sp>
        <p:nvSpPr>
          <p:cNvPr id="47" name="TekstniOkvir 46"/>
          <p:cNvSpPr txBox="1"/>
          <p:nvPr/>
        </p:nvSpPr>
        <p:spPr>
          <a:xfrm>
            <a:off x="7329182" y="5144161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diheksagonske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966680"/>
            <a:ext cx="2598417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6816080" y="1844826"/>
            <a:ext cx="3168352" cy="2952327"/>
            <a:chOff x="2264680" y="1223859"/>
            <a:chExt cx="3168352" cy="2952327"/>
          </a:xfrm>
        </p:grpSpPr>
        <p:cxnSp>
          <p:nvCxnSpPr>
            <p:cNvPr id="16" name="Ravni poveznik sa strelicom 15"/>
            <p:cNvCxnSpPr/>
            <p:nvPr/>
          </p:nvCxnSpPr>
          <p:spPr>
            <a:xfrm flipH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sa strelicom 16"/>
            <p:cNvCxnSpPr/>
            <p:nvPr/>
          </p:nvCxnSpPr>
          <p:spPr>
            <a:xfrm>
              <a:off x="2264680" y="2695714"/>
              <a:ext cx="3168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sa strelicom 17"/>
            <p:cNvCxnSpPr/>
            <p:nvPr/>
          </p:nvCxnSpPr>
          <p:spPr>
            <a:xfrm flipH="1" flipV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niOkvir 26"/>
          <p:cNvSpPr txBox="1"/>
          <p:nvPr/>
        </p:nvSpPr>
        <p:spPr>
          <a:xfrm>
            <a:off x="7248128" y="15103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3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10023251" y="3132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7197055" y="4666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27" grpId="0"/>
      <p:bldP spid="28" grpId="0"/>
      <p:bldP spid="2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09" y="2166548"/>
            <a:ext cx="2091945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650" y="695048"/>
            <a:ext cx="5769864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559096" y="219456"/>
            <a:ext cx="59969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 smtClean="0">
                <a:latin typeface="Futura Bk BT" panose="020B0502020204020303" pitchFamily="34" charset="0"/>
              </a:rPr>
              <a:t>DIHEKSAGONSKA DIPIRAMIDA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18" y="1580610"/>
            <a:ext cx="2153552" cy="441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1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0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9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ROMBOEDAR (+ i -)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74788" y="5373215"/>
            <a:ext cx="40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273239" y="537321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utura Bk BT" panose="020B0502020204020303" pitchFamily="34" charset="0"/>
              </a:rPr>
              <a:t>Osi simetrije (2,3,4,6; L</a:t>
            </a:r>
            <a:r>
              <a:rPr lang="hr-HR" baseline="30000" dirty="0" smtClean="0">
                <a:latin typeface="Futura Bk BT" panose="020B0502020204020303" pitchFamily="34" charset="0"/>
              </a:rPr>
              <a:t>2</a:t>
            </a:r>
            <a:r>
              <a:rPr lang="hr-HR" dirty="0" smtClean="0">
                <a:latin typeface="Futura Bk BT" panose="020B0502020204020303" pitchFamily="34" charset="0"/>
              </a:rPr>
              <a:t>, L</a:t>
            </a:r>
            <a:r>
              <a:rPr lang="hr-HR" baseline="30000" dirty="0" smtClean="0">
                <a:latin typeface="Futura Bk BT" panose="020B0502020204020303" pitchFamily="34" charset="0"/>
              </a:rPr>
              <a:t>3</a:t>
            </a:r>
            <a:r>
              <a:rPr lang="hr-HR" dirty="0" smtClean="0">
                <a:latin typeface="Futura Bk BT" panose="020B0502020204020303" pitchFamily="34" charset="0"/>
              </a:rPr>
              <a:t>, L</a:t>
            </a:r>
            <a:r>
              <a:rPr lang="hr-HR" baseline="30000" dirty="0" smtClean="0">
                <a:latin typeface="Futura Bk BT" panose="020B0502020204020303" pitchFamily="34" charset="0"/>
              </a:rPr>
              <a:t>4</a:t>
            </a:r>
            <a:r>
              <a:rPr lang="hr-HR" dirty="0" smtClean="0">
                <a:latin typeface="Futura Bk BT" panose="020B0502020204020303" pitchFamily="34" charset="0"/>
              </a:rPr>
              <a:t>, L</a:t>
            </a:r>
            <a:r>
              <a:rPr lang="hr-HR" baseline="30000" dirty="0" smtClean="0">
                <a:latin typeface="Futura Bk BT" panose="020B0502020204020303" pitchFamily="34" charset="0"/>
              </a:rPr>
              <a:t>6</a:t>
            </a:r>
            <a:r>
              <a:rPr lang="hr-HR" dirty="0" smtClean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162796"/>
            <a:ext cx="4286250" cy="381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9" y="2165120"/>
            <a:ext cx="3460309" cy="38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35" y="2085999"/>
            <a:ext cx="136026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DITRIGONSKI SKALENOEDAR</a:t>
            </a:r>
            <a:br>
              <a:rPr lang="hr-HR" sz="3400" dirty="0">
                <a:latin typeface="Futura Bk BT" panose="020B0502020204020303" pitchFamily="34" charset="0"/>
              </a:rPr>
            </a:br>
            <a:r>
              <a:rPr lang="hr-HR" sz="3400" dirty="0">
                <a:latin typeface="Futura Bk BT" panose="020B0502020204020303" pitchFamily="34" charset="0"/>
              </a:rPr>
              <a:t> </a:t>
            </a:r>
            <a:r>
              <a:rPr lang="hr-HR" sz="3400" dirty="0" smtClean="0">
                <a:latin typeface="Futura Bk BT" panose="020B0502020204020303" pitchFamily="34" charset="0"/>
              </a:rPr>
              <a:t>(postoje + </a:t>
            </a:r>
            <a:r>
              <a:rPr lang="hr-HR" sz="3400" dirty="0">
                <a:latin typeface="Futura Bk BT" panose="020B0502020204020303" pitchFamily="34" charset="0"/>
              </a:rPr>
              <a:t>i -)</a:t>
            </a:r>
          </a:p>
        </p:txBody>
      </p:sp>
    </p:spTree>
    <p:extLst>
      <p:ext uri="{BB962C8B-B14F-4D97-AF65-F5344CB8AC3E}">
        <p14:creationId xmlns:p14="http://schemas.microsoft.com/office/powerpoint/2010/main" val="39100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83" y="2420888"/>
            <a:ext cx="5347997" cy="2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ROMPSKA DIPIRAMIDA {</a:t>
            </a:r>
            <a:r>
              <a:rPr lang="hr-HR" dirty="0" err="1">
                <a:latin typeface="Futura Bk BT" panose="020B0502020204020303" pitchFamily="34" charset="0"/>
              </a:rPr>
              <a:t>hkl</a:t>
            </a:r>
            <a:r>
              <a:rPr lang="hr-HR" dirty="0">
                <a:latin typeface="Futura Bk BT" panose="020B0502020204020303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275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3081</Words>
  <Application>Microsoft Office PowerPoint</Application>
  <PresentationFormat>Široki zaslon</PresentationFormat>
  <Paragraphs>567</Paragraphs>
  <Slides>91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91</vt:i4>
      </vt:variant>
    </vt:vector>
  </HeadingPairs>
  <TitlesOfParts>
    <vt:vector size="102" baseType="lpstr">
      <vt:lpstr>Arial</vt:lpstr>
      <vt:lpstr>Calibri</vt:lpstr>
      <vt:lpstr>Calibri Light</vt:lpstr>
      <vt:lpstr>Cambria</vt:lpstr>
      <vt:lpstr>Cambria Math</vt:lpstr>
      <vt:lpstr>CRO_Dutch-Normal</vt:lpstr>
      <vt:lpstr>Futura Bk BT</vt:lpstr>
      <vt:lpstr>Symbol</vt:lpstr>
      <vt:lpstr>Times New Roman</vt:lpstr>
      <vt:lpstr>Wingdings</vt:lpstr>
      <vt:lpstr>Tema sustava Office</vt:lpstr>
      <vt:lpstr>Mineralogija - vježbe</vt:lpstr>
      <vt:lpstr>Termini i program</vt:lpstr>
      <vt:lpstr>Uvjeti za izlazak na međuispit </vt:lpstr>
      <vt:lpstr>Međuispit</vt:lpstr>
      <vt:lpstr>Potreban pribor</vt:lpstr>
      <vt:lpstr>Elementi simetrije</vt:lpstr>
      <vt:lpstr>Centar simetrije (1 ̅, i, C)</vt:lpstr>
      <vt:lpstr>Ravnina simetrije (m, P)</vt:lpstr>
      <vt:lpstr>Osi simetrije (2,3,4,6; L2, L3, L4, L6)</vt:lpstr>
      <vt:lpstr>Složene osi simetrije</vt:lpstr>
      <vt:lpstr>Rotoinverzna tetragira (oznake)</vt:lpstr>
      <vt:lpstr>PowerPoint prezentacija</vt:lpstr>
      <vt:lpstr>DOMAĆA ZADAĆA</vt:lpstr>
      <vt:lpstr>Samostalni rad (8.3.)</vt:lpstr>
      <vt:lpstr>PowerPoint prezentacija</vt:lpstr>
      <vt:lpstr>PowerPoint prezentacija</vt:lpstr>
      <vt:lpstr>Pravila za crtanje: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Zona</vt:lpstr>
      <vt:lpstr>Zona (nastavak)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PowerPoint prezentacija</vt:lpstr>
      <vt:lpstr>PowerPoint prezentacija</vt:lpstr>
      <vt:lpstr>Da bi kristal bio u potpunosti opisan, treba još indeksirati plohe te imenovati forme.</vt:lpstr>
      <vt:lpstr>PowerPoint prezentacija</vt:lpstr>
      <vt:lpstr>Wiessovi koeficijenti – ma : nb : pc</vt:lpstr>
      <vt:lpstr>Millerovi indeksi – (hkl)</vt:lpstr>
      <vt:lpstr>Millerovi indeksi – (hkl)</vt:lpstr>
      <vt:lpstr>PowerPoint prezentacija</vt:lpstr>
      <vt:lpstr>Projiciranje zonskih ravnina</vt:lpstr>
      <vt:lpstr>Pentagonska hemiedrija kubičnog sustava </vt:lpstr>
      <vt:lpstr>PowerPoint prezentacija</vt:lpstr>
      <vt:lpstr>PowerPoint prezentacija</vt:lpstr>
      <vt:lpstr>Tetraedarska hemiedrija kubičnog sustava </vt:lpstr>
      <vt:lpstr>PowerPoint prezentacija</vt:lpstr>
      <vt:lpstr>PowerPoint prezentacija</vt:lpstr>
      <vt:lpstr>FORMA</vt:lpstr>
      <vt:lpstr>FORME  KUBIČNOG SUSTAVA </vt:lpstr>
      <vt:lpstr>HEKSAEDAR</vt:lpstr>
      <vt:lpstr>ROMPSKI DODEKAEDAR</vt:lpstr>
      <vt:lpstr>OKTAEDAR</vt:lpstr>
      <vt:lpstr>TETRAKISHEKSAEDAR</vt:lpstr>
      <vt:lpstr>DELTOIDSKI IKOZITETRAEDAR</vt:lpstr>
      <vt:lpstr>TRISOKTAEDAR</vt:lpstr>
      <vt:lpstr>HEKSAKISOKTAEDAR</vt:lpstr>
      <vt:lpstr>Holoedrija kubičnog sustava</vt:lpstr>
      <vt:lpstr>TETRAEDAR (+) i (-)</vt:lpstr>
      <vt:lpstr>TRISTETRAEDAR (+) i (-)</vt:lpstr>
      <vt:lpstr>DELTOIDSKI DODEKAEDAR (+) i (-)</vt:lpstr>
      <vt:lpstr>HEKSAKISTETRAEDAR(+) i (-)</vt:lpstr>
      <vt:lpstr>Tetraedarska hemiedrija kubičnog sustava</vt:lpstr>
      <vt:lpstr>PENTAGONSKI DODEKAEDAR (+ i -)</vt:lpstr>
      <vt:lpstr>DISDODEKAEDAR (+ i -)</vt:lpstr>
      <vt:lpstr>Pentagonska hemiedrija kubičnog sustava</vt:lpstr>
      <vt:lpstr>OSTALE FORME</vt:lpstr>
      <vt:lpstr>TETRAGONSKA PRIZMA </vt:lpstr>
      <vt:lpstr>DITETRAGONSKA PRIZMA</vt:lpstr>
      <vt:lpstr>TETRAGONSKA DIPIRAMIDA  </vt:lpstr>
      <vt:lpstr>HEKSAGONSKA PRIZMA </vt:lpstr>
      <vt:lpstr>DIHEKSAGONSKA PRIZMA</vt:lpstr>
      <vt:lpstr>HEKSAGONSKA DIPIRAMIDA  </vt:lpstr>
      <vt:lpstr>ROMBOEDAR (+ i -)</vt:lpstr>
      <vt:lpstr>DITRIGONSKI SKALENOEDAR  (postoje + i -)</vt:lpstr>
      <vt:lpstr>ROMPSKA DIPIRAMIDA {hkl}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Mineralogija - vježbe</dc:title>
  <dc:creator>Zvonka Gverić</dc:creator>
  <cp:lastModifiedBy>Zvonka Gverić</cp:lastModifiedBy>
  <cp:revision>65</cp:revision>
  <dcterms:created xsi:type="dcterms:W3CDTF">2018-03-01T14:10:35Z</dcterms:created>
  <dcterms:modified xsi:type="dcterms:W3CDTF">2024-04-19T16:08:59Z</dcterms:modified>
</cp:coreProperties>
</file>