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3"/>
  </p:notesMasterIdLst>
  <p:sldIdLst>
    <p:sldId id="256" r:id="rId3"/>
    <p:sldId id="260" r:id="rId4"/>
    <p:sldId id="257" r:id="rId5"/>
    <p:sldId id="261" r:id="rId6"/>
    <p:sldId id="262" r:id="rId7"/>
    <p:sldId id="263" r:id="rId8"/>
    <p:sldId id="265" r:id="rId9"/>
    <p:sldId id="266" r:id="rId10"/>
    <p:sldId id="277" r:id="rId11"/>
    <p:sldId id="267" r:id="rId12"/>
    <p:sldId id="279" r:id="rId13"/>
    <p:sldId id="278" r:id="rId14"/>
    <p:sldId id="268" r:id="rId15"/>
    <p:sldId id="280" r:id="rId16"/>
    <p:sldId id="281" r:id="rId17"/>
    <p:sldId id="282" r:id="rId18"/>
    <p:sldId id="283" r:id="rId19"/>
    <p:sldId id="269" r:id="rId20"/>
    <p:sldId id="284" r:id="rId21"/>
    <p:sldId id="270" r:id="rId22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73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image" Target="../media/image25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7EB5D4-6512-4A7F-9A86-EBD7122F2849}" type="doc">
      <dgm:prSet loTypeId="urn:microsoft.com/office/officeart/2005/8/layout/hList1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DEB61412-07B7-4D59-8D3E-D8E9FF9B48D8}">
      <dgm:prSet phldrT="[Text]"/>
      <dgm:spPr/>
      <dgm:t>
        <a:bodyPr/>
        <a:lstStyle/>
        <a:p>
          <a:r>
            <a:rPr lang="hr-HR" dirty="0"/>
            <a:t>Single electron transfer</a:t>
          </a:r>
          <a:endParaRPr lang="en-US" dirty="0"/>
        </a:p>
      </dgm:t>
    </dgm:pt>
    <dgm:pt modelId="{3F3BEE44-64E4-438F-A3C5-F13B3F2638C7}" type="parTrans" cxnId="{DB5129B9-2B7B-4C46-954E-5E5B3742E9BD}">
      <dgm:prSet/>
      <dgm:spPr/>
      <dgm:t>
        <a:bodyPr/>
        <a:lstStyle/>
        <a:p>
          <a:endParaRPr lang="en-US"/>
        </a:p>
      </dgm:t>
    </dgm:pt>
    <dgm:pt modelId="{7CA0B9BF-9B7F-4C52-A514-C039A05B23E8}" type="sibTrans" cxnId="{DB5129B9-2B7B-4C46-954E-5E5B3742E9BD}">
      <dgm:prSet/>
      <dgm:spPr/>
      <dgm:t>
        <a:bodyPr/>
        <a:lstStyle/>
        <a:p>
          <a:endParaRPr lang="en-US"/>
        </a:p>
      </dgm:t>
    </dgm:pt>
    <dgm:pt modelId="{3748A182-3EBF-4684-8C46-CC6F91500C0B}">
      <dgm:prSet phldrT="[Text]"/>
      <dgm:spPr/>
      <dgm:t>
        <a:bodyPr/>
        <a:lstStyle/>
        <a:p>
          <a:r>
            <a:rPr lang="hr-HR" dirty="0"/>
            <a:t>ABTS</a:t>
          </a:r>
          <a:endParaRPr lang="en-US" dirty="0"/>
        </a:p>
      </dgm:t>
    </dgm:pt>
    <dgm:pt modelId="{82079D8F-29DA-491B-9335-10004754336D}" type="parTrans" cxnId="{760BBBAB-46E6-49EC-864E-980B62B06675}">
      <dgm:prSet/>
      <dgm:spPr/>
      <dgm:t>
        <a:bodyPr/>
        <a:lstStyle/>
        <a:p>
          <a:endParaRPr lang="en-US"/>
        </a:p>
      </dgm:t>
    </dgm:pt>
    <dgm:pt modelId="{6CACD1DB-2491-4BE3-8364-F5F9A33B81AA}" type="sibTrans" cxnId="{760BBBAB-46E6-49EC-864E-980B62B06675}">
      <dgm:prSet/>
      <dgm:spPr/>
      <dgm:t>
        <a:bodyPr/>
        <a:lstStyle/>
        <a:p>
          <a:endParaRPr lang="en-US"/>
        </a:p>
      </dgm:t>
    </dgm:pt>
    <dgm:pt modelId="{F80B4195-0C70-4360-8781-C6409AFCE95F}">
      <dgm:prSet phldrT="[Text]"/>
      <dgm:spPr/>
      <dgm:t>
        <a:bodyPr/>
        <a:lstStyle/>
        <a:p>
          <a:r>
            <a:rPr lang="hr-HR" dirty="0"/>
            <a:t>Hydrogen atom transfer</a:t>
          </a:r>
          <a:endParaRPr lang="en-US" dirty="0"/>
        </a:p>
      </dgm:t>
    </dgm:pt>
    <dgm:pt modelId="{9BF2C285-3129-4430-AB35-4EE78C9972EC}" type="parTrans" cxnId="{5A174014-7F7B-4646-BB10-864A8C0B810C}">
      <dgm:prSet/>
      <dgm:spPr/>
      <dgm:t>
        <a:bodyPr/>
        <a:lstStyle/>
        <a:p>
          <a:endParaRPr lang="en-US"/>
        </a:p>
      </dgm:t>
    </dgm:pt>
    <dgm:pt modelId="{66B74578-8DC4-4CC6-8398-D4FF2267BA08}" type="sibTrans" cxnId="{5A174014-7F7B-4646-BB10-864A8C0B810C}">
      <dgm:prSet/>
      <dgm:spPr/>
      <dgm:t>
        <a:bodyPr/>
        <a:lstStyle/>
        <a:p>
          <a:endParaRPr lang="en-US"/>
        </a:p>
      </dgm:t>
    </dgm:pt>
    <dgm:pt modelId="{0603AC05-0186-4F31-8666-39C2D8437316}">
      <dgm:prSet phldrT="[Text]"/>
      <dgm:spPr/>
      <dgm:t>
        <a:bodyPr/>
        <a:lstStyle/>
        <a:p>
          <a:r>
            <a:rPr lang="hr-HR" dirty="0"/>
            <a:t>ORAC</a:t>
          </a:r>
          <a:endParaRPr lang="en-US" dirty="0"/>
        </a:p>
      </dgm:t>
    </dgm:pt>
    <dgm:pt modelId="{743D81AF-1D87-4E94-9AF7-B142E81161A8}" type="parTrans" cxnId="{DCEE8C63-0838-42E0-AAE7-F35605B10C53}">
      <dgm:prSet/>
      <dgm:spPr/>
      <dgm:t>
        <a:bodyPr/>
        <a:lstStyle/>
        <a:p>
          <a:endParaRPr lang="en-US"/>
        </a:p>
      </dgm:t>
    </dgm:pt>
    <dgm:pt modelId="{8F1AF040-ECF1-45E8-A02E-DD6F5D09C0CA}" type="sibTrans" cxnId="{DCEE8C63-0838-42E0-AAE7-F35605B10C53}">
      <dgm:prSet/>
      <dgm:spPr/>
      <dgm:t>
        <a:bodyPr/>
        <a:lstStyle/>
        <a:p>
          <a:endParaRPr lang="en-US"/>
        </a:p>
      </dgm:t>
    </dgm:pt>
    <dgm:pt modelId="{6689F4DC-ED0F-4248-8A48-92533466010B}">
      <dgm:prSet phldrT="[Text]"/>
      <dgm:spPr/>
      <dgm:t>
        <a:bodyPr/>
        <a:lstStyle/>
        <a:p>
          <a:r>
            <a:rPr lang="hr-HR" dirty="0"/>
            <a:t>TRAP</a:t>
          </a:r>
          <a:endParaRPr lang="en-US" dirty="0"/>
        </a:p>
      </dgm:t>
    </dgm:pt>
    <dgm:pt modelId="{EE1F6A7C-E75A-48CA-AF29-D3B129F32C7D}" type="parTrans" cxnId="{D755829C-09A6-466C-9FC7-411CD7F4ABCF}">
      <dgm:prSet/>
      <dgm:spPr/>
      <dgm:t>
        <a:bodyPr/>
        <a:lstStyle/>
        <a:p>
          <a:endParaRPr lang="en-US"/>
        </a:p>
      </dgm:t>
    </dgm:pt>
    <dgm:pt modelId="{C88986B7-C056-4171-BBB4-85E922FA8924}" type="sibTrans" cxnId="{D755829C-09A6-466C-9FC7-411CD7F4ABCF}">
      <dgm:prSet/>
      <dgm:spPr/>
      <dgm:t>
        <a:bodyPr/>
        <a:lstStyle/>
        <a:p>
          <a:endParaRPr lang="en-US"/>
        </a:p>
      </dgm:t>
    </dgm:pt>
    <dgm:pt modelId="{E1C3E2C2-D160-4864-80AC-772D90144A97}">
      <dgm:prSet phldrT="[Text]"/>
      <dgm:spPr/>
      <dgm:t>
        <a:bodyPr/>
        <a:lstStyle/>
        <a:p>
          <a:r>
            <a:rPr lang="hr-HR" dirty="0"/>
            <a:t>TEAC</a:t>
          </a:r>
          <a:endParaRPr lang="en-US" dirty="0"/>
        </a:p>
      </dgm:t>
    </dgm:pt>
    <dgm:pt modelId="{3724238A-FA21-485F-B2E4-28C72302A473}" type="parTrans" cxnId="{FE555273-C4C6-427F-8797-761D5195BA42}">
      <dgm:prSet/>
      <dgm:spPr/>
      <dgm:t>
        <a:bodyPr/>
        <a:lstStyle/>
        <a:p>
          <a:endParaRPr lang="en-US"/>
        </a:p>
      </dgm:t>
    </dgm:pt>
    <dgm:pt modelId="{8D31ED18-DEEA-4CD1-B007-1F59473F4EB7}" type="sibTrans" cxnId="{FE555273-C4C6-427F-8797-761D5195BA42}">
      <dgm:prSet/>
      <dgm:spPr/>
      <dgm:t>
        <a:bodyPr/>
        <a:lstStyle/>
        <a:p>
          <a:endParaRPr lang="en-US"/>
        </a:p>
      </dgm:t>
    </dgm:pt>
    <dgm:pt modelId="{EDD9877F-6513-48F7-BE32-0F8922034361}">
      <dgm:prSet phldrT="[Text]"/>
      <dgm:spPr/>
      <dgm:t>
        <a:bodyPr/>
        <a:lstStyle/>
        <a:p>
          <a:r>
            <a:rPr lang="hr-HR" dirty="0"/>
            <a:t>DPPH</a:t>
          </a:r>
          <a:endParaRPr lang="en-US" dirty="0"/>
        </a:p>
      </dgm:t>
    </dgm:pt>
    <dgm:pt modelId="{1A3BC79A-19B6-4C8D-B583-A28AD4B1EC87}" type="parTrans" cxnId="{876A2034-3F68-4455-9009-4ADCB5797F28}">
      <dgm:prSet/>
      <dgm:spPr/>
      <dgm:t>
        <a:bodyPr/>
        <a:lstStyle/>
        <a:p>
          <a:endParaRPr lang="en-US"/>
        </a:p>
      </dgm:t>
    </dgm:pt>
    <dgm:pt modelId="{9C680064-7B57-4566-A44A-19EF472A6F3A}" type="sibTrans" cxnId="{876A2034-3F68-4455-9009-4ADCB5797F28}">
      <dgm:prSet/>
      <dgm:spPr/>
      <dgm:t>
        <a:bodyPr/>
        <a:lstStyle/>
        <a:p>
          <a:endParaRPr lang="en-US"/>
        </a:p>
      </dgm:t>
    </dgm:pt>
    <dgm:pt modelId="{9FEBF8E4-1A60-40EC-B32E-581E9F3C6E3B}">
      <dgm:prSet phldrT="[Text]"/>
      <dgm:spPr/>
      <dgm:t>
        <a:bodyPr/>
        <a:lstStyle/>
        <a:p>
          <a:r>
            <a:rPr lang="hr-HR" dirty="0"/>
            <a:t>CUPRAC</a:t>
          </a:r>
          <a:endParaRPr lang="en-US" dirty="0"/>
        </a:p>
      </dgm:t>
    </dgm:pt>
    <dgm:pt modelId="{08C355AD-D562-4404-9D57-BE949ED6EF19}" type="parTrans" cxnId="{712B1352-1E23-44FF-A8EA-E1F78FA4F438}">
      <dgm:prSet/>
      <dgm:spPr/>
      <dgm:t>
        <a:bodyPr/>
        <a:lstStyle/>
        <a:p>
          <a:endParaRPr lang="en-US"/>
        </a:p>
      </dgm:t>
    </dgm:pt>
    <dgm:pt modelId="{FB9499E6-0759-464A-A677-AF8B99546273}" type="sibTrans" cxnId="{712B1352-1E23-44FF-A8EA-E1F78FA4F438}">
      <dgm:prSet/>
      <dgm:spPr/>
      <dgm:t>
        <a:bodyPr/>
        <a:lstStyle/>
        <a:p>
          <a:endParaRPr lang="en-US"/>
        </a:p>
      </dgm:t>
    </dgm:pt>
    <dgm:pt modelId="{CE785836-5913-4F44-B1CA-368CAAB36240}">
      <dgm:prSet phldrT="[Text]"/>
      <dgm:spPr/>
      <dgm:t>
        <a:bodyPr/>
        <a:lstStyle/>
        <a:p>
          <a:r>
            <a:rPr lang="hr-HR" dirty="0"/>
            <a:t>FRAP</a:t>
          </a:r>
          <a:endParaRPr lang="en-US" dirty="0"/>
        </a:p>
      </dgm:t>
    </dgm:pt>
    <dgm:pt modelId="{7F22DDA7-5EDC-41CB-94B8-B3B45E6D6962}" type="parTrans" cxnId="{4AE521F0-B783-4021-A94C-D9FACCE5B853}">
      <dgm:prSet/>
      <dgm:spPr/>
      <dgm:t>
        <a:bodyPr/>
        <a:lstStyle/>
        <a:p>
          <a:endParaRPr lang="en-US"/>
        </a:p>
      </dgm:t>
    </dgm:pt>
    <dgm:pt modelId="{BAD25E63-7008-4419-8F39-58E919719BF0}" type="sibTrans" cxnId="{4AE521F0-B783-4021-A94C-D9FACCE5B853}">
      <dgm:prSet/>
      <dgm:spPr/>
      <dgm:t>
        <a:bodyPr/>
        <a:lstStyle/>
        <a:p>
          <a:endParaRPr lang="en-US"/>
        </a:p>
      </dgm:t>
    </dgm:pt>
    <dgm:pt modelId="{5369C3C6-924D-4660-936D-0D2810DD51DA}">
      <dgm:prSet phldrT="[Text]"/>
      <dgm:spPr/>
      <dgm:t>
        <a:bodyPr/>
        <a:lstStyle/>
        <a:p>
          <a:r>
            <a:rPr lang="hr-HR" dirty="0"/>
            <a:t>CERAC</a:t>
          </a:r>
          <a:endParaRPr lang="en-US" dirty="0"/>
        </a:p>
      </dgm:t>
    </dgm:pt>
    <dgm:pt modelId="{E9C58A48-27D0-457A-B1A5-9AA5B4664C2F}" type="parTrans" cxnId="{901FC4F9-67B2-4B5E-BDBF-89C4FBA14600}">
      <dgm:prSet/>
      <dgm:spPr/>
      <dgm:t>
        <a:bodyPr/>
        <a:lstStyle/>
        <a:p>
          <a:endParaRPr lang="en-US"/>
        </a:p>
      </dgm:t>
    </dgm:pt>
    <dgm:pt modelId="{BC8D30AD-A043-4EA4-8349-4935291116A3}" type="sibTrans" cxnId="{901FC4F9-67B2-4B5E-BDBF-89C4FBA14600}">
      <dgm:prSet/>
      <dgm:spPr/>
      <dgm:t>
        <a:bodyPr/>
        <a:lstStyle/>
        <a:p>
          <a:endParaRPr lang="en-US"/>
        </a:p>
      </dgm:t>
    </dgm:pt>
    <dgm:pt modelId="{ED4E0F07-4C0E-430E-BDF9-3F62B8DB4138}">
      <dgm:prSet phldrT="[Text]"/>
      <dgm:spPr/>
      <dgm:t>
        <a:bodyPr/>
        <a:lstStyle/>
        <a:p>
          <a:r>
            <a:rPr lang="hr-HR" dirty="0"/>
            <a:t>IOU</a:t>
          </a:r>
          <a:endParaRPr lang="en-US" dirty="0"/>
        </a:p>
      </dgm:t>
    </dgm:pt>
    <dgm:pt modelId="{370820A4-446A-4FF3-B3C0-AC4C16A544BF}" type="parTrans" cxnId="{B7374F78-0F64-472E-9B2E-A37F5761B282}">
      <dgm:prSet/>
      <dgm:spPr/>
      <dgm:t>
        <a:bodyPr/>
        <a:lstStyle/>
        <a:p>
          <a:endParaRPr lang="en-US"/>
        </a:p>
      </dgm:t>
    </dgm:pt>
    <dgm:pt modelId="{E7CE8A70-E654-45A9-BB32-71A455E76B14}" type="sibTrans" cxnId="{B7374F78-0F64-472E-9B2E-A37F5761B282}">
      <dgm:prSet/>
      <dgm:spPr/>
      <dgm:t>
        <a:bodyPr/>
        <a:lstStyle/>
        <a:p>
          <a:endParaRPr lang="en-US"/>
        </a:p>
      </dgm:t>
    </dgm:pt>
    <dgm:pt modelId="{2CB224AA-CCAE-40C6-9ECC-3301268A3C4A}" type="pres">
      <dgm:prSet presAssocID="{7D7EB5D4-6512-4A7F-9A86-EBD7122F2849}" presName="Name0" presStyleCnt="0">
        <dgm:presLayoutVars>
          <dgm:dir/>
          <dgm:animLvl val="lvl"/>
          <dgm:resizeHandles val="exact"/>
        </dgm:presLayoutVars>
      </dgm:prSet>
      <dgm:spPr/>
    </dgm:pt>
    <dgm:pt modelId="{DB3A1D1F-9B25-4574-AD83-280B98E40FFF}" type="pres">
      <dgm:prSet presAssocID="{DEB61412-07B7-4D59-8D3E-D8E9FF9B48D8}" presName="composite" presStyleCnt="0"/>
      <dgm:spPr/>
    </dgm:pt>
    <dgm:pt modelId="{0D27B156-8AE1-478F-BBD8-E9A534E4478C}" type="pres">
      <dgm:prSet presAssocID="{DEB61412-07B7-4D59-8D3E-D8E9FF9B48D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116F374C-9335-42F4-AFDE-C172248C9532}" type="pres">
      <dgm:prSet presAssocID="{DEB61412-07B7-4D59-8D3E-D8E9FF9B48D8}" presName="desTx" presStyleLbl="alignAccFollowNode1" presStyleIdx="0" presStyleCnt="2">
        <dgm:presLayoutVars>
          <dgm:bulletEnabled val="1"/>
        </dgm:presLayoutVars>
      </dgm:prSet>
      <dgm:spPr/>
    </dgm:pt>
    <dgm:pt modelId="{505BD082-C02F-49C8-BD8D-363261632FD2}" type="pres">
      <dgm:prSet presAssocID="{7CA0B9BF-9B7F-4C52-A514-C039A05B23E8}" presName="space" presStyleCnt="0"/>
      <dgm:spPr/>
    </dgm:pt>
    <dgm:pt modelId="{CF0FFC9B-92EB-4B8F-BA53-855DD7130F16}" type="pres">
      <dgm:prSet presAssocID="{F80B4195-0C70-4360-8781-C6409AFCE95F}" presName="composite" presStyleCnt="0"/>
      <dgm:spPr/>
    </dgm:pt>
    <dgm:pt modelId="{6D638419-0C9D-4B22-BEA4-63927AA0FAA2}" type="pres">
      <dgm:prSet presAssocID="{F80B4195-0C70-4360-8781-C6409AFCE95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CF883748-0745-45E8-91F6-67E65CCC0D19}" type="pres">
      <dgm:prSet presAssocID="{F80B4195-0C70-4360-8781-C6409AFCE95F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84B94909-B839-42E5-8B01-038FDA0DF268}" type="presOf" srcId="{9FEBF8E4-1A60-40EC-B32E-581E9F3C6E3B}" destId="{116F374C-9335-42F4-AFDE-C172248C9532}" srcOrd="0" destOrd="3" presId="urn:microsoft.com/office/officeart/2005/8/layout/hList1"/>
    <dgm:cxn modelId="{24FF390F-E91D-4762-8A10-7E2F442D093E}" type="presOf" srcId="{0603AC05-0186-4F31-8666-39C2D8437316}" destId="{CF883748-0745-45E8-91F6-67E65CCC0D19}" srcOrd="0" destOrd="0" presId="urn:microsoft.com/office/officeart/2005/8/layout/hList1"/>
    <dgm:cxn modelId="{5A174014-7F7B-4646-BB10-864A8C0B810C}" srcId="{7D7EB5D4-6512-4A7F-9A86-EBD7122F2849}" destId="{F80B4195-0C70-4360-8781-C6409AFCE95F}" srcOrd="1" destOrd="0" parTransId="{9BF2C285-3129-4430-AB35-4EE78C9972EC}" sibTransId="{66B74578-8DC4-4CC6-8398-D4FF2267BA08}"/>
    <dgm:cxn modelId="{82D70527-1436-4B7F-BA3B-0709379393F4}" type="presOf" srcId="{6689F4DC-ED0F-4248-8A48-92533466010B}" destId="{CF883748-0745-45E8-91F6-67E65CCC0D19}" srcOrd="0" destOrd="1" presId="urn:microsoft.com/office/officeart/2005/8/layout/hList1"/>
    <dgm:cxn modelId="{876A2034-3F68-4455-9009-4ADCB5797F28}" srcId="{DEB61412-07B7-4D59-8D3E-D8E9FF9B48D8}" destId="{EDD9877F-6513-48F7-BE32-0F8922034361}" srcOrd="2" destOrd="0" parTransId="{1A3BC79A-19B6-4C8D-B583-A28AD4B1EC87}" sibTransId="{9C680064-7B57-4566-A44A-19EF472A6F3A}"/>
    <dgm:cxn modelId="{AB2ECD5F-4986-4F0C-AA5A-F53384827551}" type="presOf" srcId="{5369C3C6-924D-4660-936D-0D2810DD51DA}" destId="{116F374C-9335-42F4-AFDE-C172248C9532}" srcOrd="0" destOrd="5" presId="urn:microsoft.com/office/officeart/2005/8/layout/hList1"/>
    <dgm:cxn modelId="{DCEE8C63-0838-42E0-AAE7-F35605B10C53}" srcId="{F80B4195-0C70-4360-8781-C6409AFCE95F}" destId="{0603AC05-0186-4F31-8666-39C2D8437316}" srcOrd="0" destOrd="0" parTransId="{743D81AF-1D87-4E94-9AF7-B142E81161A8}" sibTransId="{8F1AF040-ECF1-45E8-A02E-DD6F5D09C0CA}"/>
    <dgm:cxn modelId="{712B1352-1E23-44FF-A8EA-E1F78FA4F438}" srcId="{DEB61412-07B7-4D59-8D3E-D8E9FF9B48D8}" destId="{9FEBF8E4-1A60-40EC-B32E-581E9F3C6E3B}" srcOrd="3" destOrd="0" parTransId="{08C355AD-D562-4404-9D57-BE949ED6EF19}" sibTransId="{FB9499E6-0759-464A-A677-AF8B99546273}"/>
    <dgm:cxn modelId="{FE555273-C4C6-427F-8797-761D5195BA42}" srcId="{DEB61412-07B7-4D59-8D3E-D8E9FF9B48D8}" destId="{E1C3E2C2-D160-4864-80AC-772D90144A97}" srcOrd="1" destOrd="0" parTransId="{3724238A-FA21-485F-B2E4-28C72302A473}" sibTransId="{8D31ED18-DEEA-4CD1-B007-1F59473F4EB7}"/>
    <dgm:cxn modelId="{B7374F78-0F64-472E-9B2E-A37F5761B282}" srcId="{F80B4195-0C70-4360-8781-C6409AFCE95F}" destId="{ED4E0F07-4C0E-430E-BDF9-3F62B8DB4138}" srcOrd="2" destOrd="0" parTransId="{370820A4-446A-4FF3-B3C0-AC4C16A544BF}" sibTransId="{E7CE8A70-E654-45A9-BB32-71A455E76B14}"/>
    <dgm:cxn modelId="{82CF0C7C-BBC6-406F-836D-4D8645BE2A88}" type="presOf" srcId="{DEB61412-07B7-4D59-8D3E-D8E9FF9B48D8}" destId="{0D27B156-8AE1-478F-BBD8-E9A534E4478C}" srcOrd="0" destOrd="0" presId="urn:microsoft.com/office/officeart/2005/8/layout/hList1"/>
    <dgm:cxn modelId="{E24E4885-EDB9-4C18-8F7B-0C5F12D73C2E}" type="presOf" srcId="{EDD9877F-6513-48F7-BE32-0F8922034361}" destId="{116F374C-9335-42F4-AFDE-C172248C9532}" srcOrd="0" destOrd="2" presId="urn:microsoft.com/office/officeart/2005/8/layout/hList1"/>
    <dgm:cxn modelId="{94386B89-4426-4B30-9AC3-2DE12D7C7AAF}" type="presOf" srcId="{3748A182-3EBF-4684-8C46-CC6F91500C0B}" destId="{116F374C-9335-42F4-AFDE-C172248C9532}" srcOrd="0" destOrd="0" presId="urn:microsoft.com/office/officeart/2005/8/layout/hList1"/>
    <dgm:cxn modelId="{D755829C-09A6-466C-9FC7-411CD7F4ABCF}" srcId="{F80B4195-0C70-4360-8781-C6409AFCE95F}" destId="{6689F4DC-ED0F-4248-8A48-92533466010B}" srcOrd="1" destOrd="0" parTransId="{EE1F6A7C-E75A-48CA-AF29-D3B129F32C7D}" sibTransId="{C88986B7-C056-4171-BBB4-85E922FA8924}"/>
    <dgm:cxn modelId="{760BBBAB-46E6-49EC-864E-980B62B06675}" srcId="{DEB61412-07B7-4D59-8D3E-D8E9FF9B48D8}" destId="{3748A182-3EBF-4684-8C46-CC6F91500C0B}" srcOrd="0" destOrd="0" parTransId="{82079D8F-29DA-491B-9335-10004754336D}" sibTransId="{6CACD1DB-2491-4BE3-8364-F5F9A33B81AA}"/>
    <dgm:cxn modelId="{DB5129B9-2B7B-4C46-954E-5E5B3742E9BD}" srcId="{7D7EB5D4-6512-4A7F-9A86-EBD7122F2849}" destId="{DEB61412-07B7-4D59-8D3E-D8E9FF9B48D8}" srcOrd="0" destOrd="0" parTransId="{3F3BEE44-64E4-438F-A3C5-F13B3F2638C7}" sibTransId="{7CA0B9BF-9B7F-4C52-A514-C039A05B23E8}"/>
    <dgm:cxn modelId="{A3CB6BC9-EF93-4882-BDCC-79F8551836EA}" type="presOf" srcId="{7D7EB5D4-6512-4A7F-9A86-EBD7122F2849}" destId="{2CB224AA-CCAE-40C6-9ECC-3301268A3C4A}" srcOrd="0" destOrd="0" presId="urn:microsoft.com/office/officeart/2005/8/layout/hList1"/>
    <dgm:cxn modelId="{FCD36FD3-0646-42A7-95E6-8024B3D6508F}" type="presOf" srcId="{CE785836-5913-4F44-B1CA-368CAAB36240}" destId="{116F374C-9335-42F4-AFDE-C172248C9532}" srcOrd="0" destOrd="4" presId="urn:microsoft.com/office/officeart/2005/8/layout/hList1"/>
    <dgm:cxn modelId="{64C1CFE5-2376-405F-ADED-988E56DFD9CF}" type="presOf" srcId="{F80B4195-0C70-4360-8781-C6409AFCE95F}" destId="{6D638419-0C9D-4B22-BEA4-63927AA0FAA2}" srcOrd="0" destOrd="0" presId="urn:microsoft.com/office/officeart/2005/8/layout/hList1"/>
    <dgm:cxn modelId="{7ED879EB-8435-4917-ABFE-BE5818CB2E67}" type="presOf" srcId="{ED4E0F07-4C0E-430E-BDF9-3F62B8DB4138}" destId="{CF883748-0745-45E8-91F6-67E65CCC0D19}" srcOrd="0" destOrd="2" presId="urn:microsoft.com/office/officeart/2005/8/layout/hList1"/>
    <dgm:cxn modelId="{4AE521F0-B783-4021-A94C-D9FACCE5B853}" srcId="{DEB61412-07B7-4D59-8D3E-D8E9FF9B48D8}" destId="{CE785836-5913-4F44-B1CA-368CAAB36240}" srcOrd="4" destOrd="0" parTransId="{7F22DDA7-5EDC-41CB-94B8-B3B45E6D6962}" sibTransId="{BAD25E63-7008-4419-8F39-58E919719BF0}"/>
    <dgm:cxn modelId="{2D649EF4-B595-4787-B110-8CD17DEBF3C4}" type="presOf" srcId="{E1C3E2C2-D160-4864-80AC-772D90144A97}" destId="{116F374C-9335-42F4-AFDE-C172248C9532}" srcOrd="0" destOrd="1" presId="urn:microsoft.com/office/officeart/2005/8/layout/hList1"/>
    <dgm:cxn modelId="{901FC4F9-67B2-4B5E-BDBF-89C4FBA14600}" srcId="{DEB61412-07B7-4D59-8D3E-D8E9FF9B48D8}" destId="{5369C3C6-924D-4660-936D-0D2810DD51DA}" srcOrd="5" destOrd="0" parTransId="{E9C58A48-27D0-457A-B1A5-9AA5B4664C2F}" sibTransId="{BC8D30AD-A043-4EA4-8349-4935291116A3}"/>
    <dgm:cxn modelId="{38AA54A4-DE9C-4C7A-AB01-61D703156459}" type="presParOf" srcId="{2CB224AA-CCAE-40C6-9ECC-3301268A3C4A}" destId="{DB3A1D1F-9B25-4574-AD83-280B98E40FFF}" srcOrd="0" destOrd="0" presId="urn:microsoft.com/office/officeart/2005/8/layout/hList1"/>
    <dgm:cxn modelId="{40D49D28-27C1-4995-9DFE-5883A2BD1805}" type="presParOf" srcId="{DB3A1D1F-9B25-4574-AD83-280B98E40FFF}" destId="{0D27B156-8AE1-478F-BBD8-E9A534E4478C}" srcOrd="0" destOrd="0" presId="urn:microsoft.com/office/officeart/2005/8/layout/hList1"/>
    <dgm:cxn modelId="{A362A719-9D61-4C94-B7CE-8755FD6FFE26}" type="presParOf" srcId="{DB3A1D1F-9B25-4574-AD83-280B98E40FFF}" destId="{116F374C-9335-42F4-AFDE-C172248C9532}" srcOrd="1" destOrd="0" presId="urn:microsoft.com/office/officeart/2005/8/layout/hList1"/>
    <dgm:cxn modelId="{EBE3C15D-18D8-4A95-BD60-3BDE0C1841C3}" type="presParOf" srcId="{2CB224AA-CCAE-40C6-9ECC-3301268A3C4A}" destId="{505BD082-C02F-49C8-BD8D-363261632FD2}" srcOrd="1" destOrd="0" presId="urn:microsoft.com/office/officeart/2005/8/layout/hList1"/>
    <dgm:cxn modelId="{CD7998A5-5CB7-4807-A851-465C8A0FF5CE}" type="presParOf" srcId="{2CB224AA-CCAE-40C6-9ECC-3301268A3C4A}" destId="{CF0FFC9B-92EB-4B8F-BA53-855DD7130F16}" srcOrd="2" destOrd="0" presId="urn:microsoft.com/office/officeart/2005/8/layout/hList1"/>
    <dgm:cxn modelId="{F2C0D9C2-0481-4B62-8E08-869C365E9415}" type="presParOf" srcId="{CF0FFC9B-92EB-4B8F-BA53-855DD7130F16}" destId="{6D638419-0C9D-4B22-BEA4-63927AA0FAA2}" srcOrd="0" destOrd="0" presId="urn:microsoft.com/office/officeart/2005/8/layout/hList1"/>
    <dgm:cxn modelId="{E7AEA07D-29B1-41DC-A03F-4182B6808556}" type="presParOf" srcId="{CF0FFC9B-92EB-4B8F-BA53-855DD7130F16}" destId="{CF883748-0745-45E8-91F6-67E65CCC0D1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D36436-2E22-4259-90B3-31D8897A97A8}" type="doc">
      <dgm:prSet loTypeId="urn:microsoft.com/office/officeart/2005/8/layout/hList1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BE0E885-FD09-4805-9698-B58FF03BBE61}">
      <dgm:prSet phldrT="[Text]"/>
      <dgm:spPr/>
      <dgm:t>
        <a:bodyPr/>
        <a:lstStyle/>
        <a:p>
          <a:r>
            <a:rPr lang="hr-HR" dirty="0"/>
            <a:t>Antioksidativna moć</a:t>
          </a:r>
          <a:endParaRPr lang="en-US" dirty="0"/>
        </a:p>
      </dgm:t>
    </dgm:pt>
    <dgm:pt modelId="{AE747369-62CA-476F-B5C8-E847A368C426}" type="parTrans" cxnId="{E2A79B59-D41C-4FC6-AEDF-79EDA4B93813}">
      <dgm:prSet/>
      <dgm:spPr/>
      <dgm:t>
        <a:bodyPr/>
        <a:lstStyle/>
        <a:p>
          <a:endParaRPr lang="en-US"/>
        </a:p>
      </dgm:t>
    </dgm:pt>
    <dgm:pt modelId="{A6455A5B-03E4-4229-9C4F-74C0D653EF2E}" type="sibTrans" cxnId="{E2A79B59-D41C-4FC6-AEDF-79EDA4B93813}">
      <dgm:prSet/>
      <dgm:spPr/>
      <dgm:t>
        <a:bodyPr/>
        <a:lstStyle/>
        <a:p>
          <a:endParaRPr lang="en-US"/>
        </a:p>
      </dgm:t>
    </dgm:pt>
    <dgm:pt modelId="{EFAF3217-0149-4DF3-9236-018D3D0B75BB}">
      <dgm:prSet phldrT="[Text]"/>
      <dgm:spPr/>
      <dgm:t>
        <a:bodyPr/>
        <a:lstStyle/>
        <a:p>
          <a:r>
            <a:rPr lang="hr-HR" dirty="0"/>
            <a:t>Fiksni potencijal – 0,4V u odnosu na Ag/AgCl </a:t>
          </a:r>
          <a:endParaRPr lang="en-US" dirty="0"/>
        </a:p>
      </dgm:t>
    </dgm:pt>
    <dgm:pt modelId="{D2CDBD48-FECB-495C-832D-3BF725E34E68}" type="parTrans" cxnId="{F2BBEE3C-3A70-47B4-90F3-F66863EAD94D}">
      <dgm:prSet/>
      <dgm:spPr/>
      <dgm:t>
        <a:bodyPr/>
        <a:lstStyle/>
        <a:p>
          <a:endParaRPr lang="en-US"/>
        </a:p>
      </dgm:t>
    </dgm:pt>
    <dgm:pt modelId="{D13F54FD-229B-4212-BFF6-585DF1C8754A}" type="sibTrans" cxnId="{F2BBEE3C-3A70-47B4-90F3-F66863EAD94D}">
      <dgm:prSet/>
      <dgm:spPr/>
      <dgm:t>
        <a:bodyPr/>
        <a:lstStyle/>
        <a:p>
          <a:endParaRPr lang="en-US"/>
        </a:p>
      </dgm:t>
    </dgm:pt>
    <dgm:pt modelId="{6ACB0B9C-F113-4E51-B9B9-68251BCDDC48}">
      <dgm:prSet phldrT="[Text]"/>
      <dgm:spPr/>
      <dgm:t>
        <a:bodyPr/>
        <a:lstStyle/>
        <a:p>
          <a:r>
            <a:rPr lang="hr-HR" dirty="0"/>
            <a:t>Izražava se kao omjer struje i potencijala</a:t>
          </a:r>
          <a:endParaRPr lang="en-US" dirty="0"/>
        </a:p>
      </dgm:t>
    </dgm:pt>
    <dgm:pt modelId="{64F819EE-B590-49F0-8620-22DEF2CD5A4C}" type="parTrans" cxnId="{E421F0BF-431C-4161-A45B-61FD39EC271B}">
      <dgm:prSet/>
      <dgm:spPr/>
      <dgm:t>
        <a:bodyPr/>
        <a:lstStyle/>
        <a:p>
          <a:endParaRPr lang="en-US"/>
        </a:p>
      </dgm:t>
    </dgm:pt>
    <dgm:pt modelId="{1B3AE89E-91A2-4EA3-8798-4763E6952B2D}" type="sibTrans" cxnId="{E421F0BF-431C-4161-A45B-61FD39EC271B}">
      <dgm:prSet/>
      <dgm:spPr/>
      <dgm:t>
        <a:bodyPr/>
        <a:lstStyle/>
        <a:p>
          <a:endParaRPr lang="en-US"/>
        </a:p>
      </dgm:t>
    </dgm:pt>
    <dgm:pt modelId="{166C2F6A-2D5E-436B-A543-665D689DABE6}">
      <dgm:prSet phldrT="[Text]"/>
      <dgm:spPr/>
      <dgm:t>
        <a:bodyPr/>
        <a:lstStyle/>
        <a:p>
          <a:r>
            <a:rPr lang="hr-HR" dirty="0"/>
            <a:t>Elektrokemijski indeks</a:t>
          </a:r>
          <a:endParaRPr lang="en-US" dirty="0"/>
        </a:p>
      </dgm:t>
    </dgm:pt>
    <dgm:pt modelId="{5CC79A3A-B2EA-4746-B346-D26BF75A1A17}" type="parTrans" cxnId="{317A94A1-2280-4EC9-A124-6475675B0115}">
      <dgm:prSet/>
      <dgm:spPr/>
      <dgm:t>
        <a:bodyPr/>
        <a:lstStyle/>
        <a:p>
          <a:endParaRPr lang="en-US"/>
        </a:p>
      </dgm:t>
    </dgm:pt>
    <dgm:pt modelId="{254949A8-E129-4246-87F6-40FED1E567E1}" type="sibTrans" cxnId="{317A94A1-2280-4EC9-A124-6475675B0115}">
      <dgm:prSet/>
      <dgm:spPr/>
      <dgm:t>
        <a:bodyPr/>
        <a:lstStyle/>
        <a:p>
          <a:endParaRPr lang="en-US"/>
        </a:p>
      </dgm:t>
    </dgm:pt>
    <dgm:pt modelId="{E8635738-DE5D-4926-8404-9293CBA526C7}">
      <dgm:prSet phldrT="[Text]"/>
      <dgm:spPr/>
      <dgm:t>
        <a:bodyPr/>
        <a:lstStyle/>
        <a:p>
          <a:r>
            <a:rPr lang="hr-HR" dirty="0"/>
            <a:t>Mjeri se na tri fiksna potencijala</a:t>
          </a:r>
          <a:endParaRPr lang="en-US" dirty="0"/>
        </a:p>
      </dgm:t>
    </dgm:pt>
    <dgm:pt modelId="{1EBEAC18-C4E4-4E97-8520-2C9AF6257CF3}" type="parTrans" cxnId="{F38D0F38-C8DD-4A90-A8B7-52901DF8F9F8}">
      <dgm:prSet/>
      <dgm:spPr/>
      <dgm:t>
        <a:bodyPr/>
        <a:lstStyle/>
        <a:p>
          <a:endParaRPr lang="en-US"/>
        </a:p>
      </dgm:t>
    </dgm:pt>
    <dgm:pt modelId="{F7AAB168-D402-45C2-A954-CF384B605FD5}" type="sibTrans" cxnId="{F38D0F38-C8DD-4A90-A8B7-52901DF8F9F8}">
      <dgm:prSet/>
      <dgm:spPr/>
      <dgm:t>
        <a:bodyPr/>
        <a:lstStyle/>
        <a:p>
          <a:endParaRPr lang="en-US"/>
        </a:p>
      </dgm:t>
    </dgm:pt>
    <dgm:pt modelId="{99259AE9-85FE-4211-B298-3AE190C73AC9}">
      <dgm:prSet phldrT="[Text]"/>
      <dgm:spPr/>
      <dgm:t>
        <a:bodyPr/>
        <a:lstStyle/>
        <a:p>
          <a:r>
            <a:rPr lang="hr-HR" dirty="0"/>
            <a:t>0,800 V, 0,500 V, 0,300 V</a:t>
          </a:r>
          <a:endParaRPr lang="en-US" dirty="0"/>
        </a:p>
      </dgm:t>
    </dgm:pt>
    <dgm:pt modelId="{B0B42086-25B2-4B79-A0A6-24DF0AB8B2AF}" type="parTrans" cxnId="{C177880C-31C5-43B4-A466-4172653E432C}">
      <dgm:prSet/>
      <dgm:spPr/>
      <dgm:t>
        <a:bodyPr/>
        <a:lstStyle/>
        <a:p>
          <a:endParaRPr lang="en-US"/>
        </a:p>
      </dgm:t>
    </dgm:pt>
    <dgm:pt modelId="{F9DEDB3B-4D21-49FD-B466-F8C93EEA245F}" type="sibTrans" cxnId="{C177880C-31C5-43B4-A466-4172653E432C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0F9BA9C8-B66C-4A94-B565-9741EB679B38}">
          <dgm:prSet phldrT="[Text]"/>
          <dgm:spPr/>
          <dgm:t>
            <a:bodyPr/>
            <a:lstStyle/>
            <a:p>
              <a14:m>
                <m:oMath xmlns:m="http://schemas.openxmlformats.org/officeDocument/2006/math">
                  <m:r>
                    <a:rPr lang="hr-HR" b="0" i="1" smtClean="0">
                      <a:latin typeface="Cambria Math" panose="02040503050406030204" pitchFamily="18" charset="0"/>
                    </a:rPr>
                    <m:t>𝐴𝑃</m:t>
                  </m:r>
                  <m:r>
                    <a:rPr lang="hr-HR" b="0" i="1" smtClean="0"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lang="hr-HR" b="0" i="1" smtClean="0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𝑖𝑝</m:t>
                      </m:r>
                    </m:num>
                    <m:den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𝐸𝑝</m:t>
                      </m:r>
                    </m:den>
                  </m:f>
                </m:oMath>
              </a14:m>
              <a:r>
                <a:rPr lang="hr-HR" dirty="0"/>
                <a:t>, pri čemu je Ep=0,4 V</a:t>
              </a:r>
              <a:endParaRPr lang="en-US" dirty="0"/>
            </a:p>
          </dgm:t>
        </dgm:pt>
      </mc:Choice>
      <mc:Fallback xmlns="">
        <dgm:pt modelId="{0F9BA9C8-B66C-4A94-B565-9741EB679B38}">
          <dgm:prSet phldrT="[Text]"/>
          <dgm:spPr/>
          <dgm:t>
            <a:bodyPr/>
            <a:lstStyle/>
            <a:p>
              <a:r>
                <a:rPr lang="hr-HR" b="0" i="0" smtClean="0">
                  <a:latin typeface="Cambria Math" panose="02040503050406030204" pitchFamily="18" charset="0"/>
                </a:rPr>
                <a:t>𝐴𝑃=𝑖𝑝/𝐸𝑝</a:t>
              </a:r>
              <a:r>
                <a:rPr lang="hr-HR" dirty="0" smtClean="0"/>
                <a:t>, pri čemu je Ep=0,4 V</a:t>
              </a:r>
              <a:endParaRPr lang="en-US" dirty="0"/>
            </a:p>
          </dgm:t>
        </dgm:pt>
      </mc:Fallback>
    </mc:AlternateContent>
    <dgm:pt modelId="{06486DDE-B7A3-4434-B080-B52E3C08E8F7}" type="parTrans" cxnId="{C0C25D42-708D-4BE9-8F69-CB4E1FC49516}">
      <dgm:prSet/>
      <dgm:spPr/>
      <dgm:t>
        <a:bodyPr/>
        <a:lstStyle/>
        <a:p>
          <a:endParaRPr lang="en-US"/>
        </a:p>
      </dgm:t>
    </dgm:pt>
    <dgm:pt modelId="{63A85165-9BC5-4AD6-89C4-27978E9D1639}" type="sibTrans" cxnId="{C0C25D42-708D-4BE9-8F69-CB4E1FC49516}">
      <dgm:prSet/>
      <dgm:spPr/>
      <dgm:t>
        <a:bodyPr/>
        <a:lstStyle/>
        <a:p>
          <a:endParaRPr lang="en-US"/>
        </a:p>
      </dgm:t>
    </dgm:pt>
    <dgm:pt modelId="{A52BA7CC-9E35-4135-BED6-47AEE5B6F975}">
      <dgm:prSet phldrT="[Text]"/>
      <dgm:spPr/>
      <dgm:t>
        <a:bodyPr/>
        <a:lstStyle/>
        <a:p>
          <a:r>
            <a:rPr lang="hr-HR" dirty="0"/>
            <a:t>elektrokemijski indeks, srednja antioksidativna moć i visoka antioksidativna moć</a:t>
          </a:r>
          <a:endParaRPr lang="en-US" dirty="0"/>
        </a:p>
      </dgm:t>
    </dgm:pt>
    <dgm:pt modelId="{513AF4FC-AE80-4552-B4DA-31DE47E49AE8}" type="parTrans" cxnId="{7D7CFAF4-8B4A-44F0-B493-ED6502147FE6}">
      <dgm:prSet/>
      <dgm:spPr/>
      <dgm:t>
        <a:bodyPr/>
        <a:lstStyle/>
        <a:p>
          <a:endParaRPr lang="en-US"/>
        </a:p>
      </dgm:t>
    </dgm:pt>
    <dgm:pt modelId="{FA5525EB-2657-4F88-ADEC-212495DB0DCA}" type="sibTrans" cxnId="{7D7CFAF4-8B4A-44F0-B493-ED6502147FE6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B43FB516-FC35-4CDF-AA35-3395208C1678}">
          <dgm:prSet phldrT="[Text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𝐸𝐼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𝑖𝑝</m:t>
                            </m:r>
                          </m:num>
                          <m:den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𝐸𝑝</m:t>
                            </m:r>
                          </m:den>
                        </m:f>
                      </m:e>
                    </m:nary>
                  </m:oMath>
                </m:oMathPara>
              </a14:m>
              <a:endParaRPr lang="en-US" dirty="0"/>
            </a:p>
          </dgm:t>
        </dgm:pt>
      </mc:Choice>
      <mc:Fallback xmlns="">
        <dgm:pt modelId="{B43FB516-FC35-4CDF-AA35-3395208C1678}">
          <dgm:prSet phldrT="[Text]"/>
          <dgm:spPr/>
          <dgm:t>
            <a:bodyPr/>
            <a:lstStyle/>
            <a:p>
              <a:r>
                <a:rPr lang="hr-HR" b="0" i="0" smtClean="0">
                  <a:latin typeface="Cambria Math" panose="02040503050406030204" pitchFamily="18" charset="0"/>
                </a:rPr>
                <a:t>𝐸𝐼=∑▒𝑖𝑝/𝐸𝑝</a:t>
              </a:r>
              <a:endParaRPr lang="en-US" dirty="0"/>
            </a:p>
          </dgm:t>
        </dgm:pt>
      </mc:Fallback>
    </mc:AlternateContent>
    <dgm:pt modelId="{135A0547-7804-4B67-9747-ED071B71BECB}" type="parTrans" cxnId="{D1E394DE-490A-4AF3-B87C-118AB2A694DA}">
      <dgm:prSet/>
      <dgm:spPr/>
      <dgm:t>
        <a:bodyPr/>
        <a:lstStyle/>
        <a:p>
          <a:endParaRPr lang="en-US"/>
        </a:p>
      </dgm:t>
    </dgm:pt>
    <dgm:pt modelId="{BA6725DA-3A5E-4E78-AE9B-9359639597B3}" type="sibTrans" cxnId="{D1E394DE-490A-4AF3-B87C-118AB2A694DA}">
      <dgm:prSet/>
      <dgm:spPr/>
      <dgm:t>
        <a:bodyPr/>
        <a:lstStyle/>
        <a:p>
          <a:endParaRPr lang="en-US"/>
        </a:p>
      </dgm:t>
    </dgm:pt>
    <dgm:pt modelId="{707D2D3C-64A2-4FF6-834F-5CC192D52698}" type="pres">
      <dgm:prSet presAssocID="{F4D36436-2E22-4259-90B3-31D8897A97A8}" presName="Name0" presStyleCnt="0">
        <dgm:presLayoutVars>
          <dgm:dir/>
          <dgm:animLvl val="lvl"/>
          <dgm:resizeHandles val="exact"/>
        </dgm:presLayoutVars>
      </dgm:prSet>
      <dgm:spPr/>
    </dgm:pt>
    <dgm:pt modelId="{F78336CA-BB42-4A54-B3B9-BDE13EB2C788}" type="pres">
      <dgm:prSet presAssocID="{0BE0E885-FD09-4805-9698-B58FF03BBE61}" presName="composite" presStyleCnt="0"/>
      <dgm:spPr/>
    </dgm:pt>
    <dgm:pt modelId="{0EE805E7-FBD9-4912-A287-6AE5F2BA282D}" type="pres">
      <dgm:prSet presAssocID="{0BE0E885-FD09-4805-9698-B58FF03BBE6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E7676887-248E-4B6B-B49B-CF08F5E1588D}" type="pres">
      <dgm:prSet presAssocID="{0BE0E885-FD09-4805-9698-B58FF03BBE61}" presName="desTx" presStyleLbl="alignAccFollowNode1" presStyleIdx="0" presStyleCnt="2">
        <dgm:presLayoutVars>
          <dgm:bulletEnabled val="1"/>
        </dgm:presLayoutVars>
      </dgm:prSet>
      <dgm:spPr/>
    </dgm:pt>
    <dgm:pt modelId="{FCDD934F-26DE-4A87-89DE-F1088B0C8689}" type="pres">
      <dgm:prSet presAssocID="{A6455A5B-03E4-4229-9C4F-74C0D653EF2E}" presName="space" presStyleCnt="0"/>
      <dgm:spPr/>
    </dgm:pt>
    <dgm:pt modelId="{1F0E2D22-0ABC-4E36-A42B-683130A9A105}" type="pres">
      <dgm:prSet presAssocID="{166C2F6A-2D5E-436B-A543-665D689DABE6}" presName="composite" presStyleCnt="0"/>
      <dgm:spPr/>
    </dgm:pt>
    <dgm:pt modelId="{A3E5CAA6-B299-43C6-AFFE-2DB6C0D529DD}" type="pres">
      <dgm:prSet presAssocID="{166C2F6A-2D5E-436B-A543-665D689DABE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FB96685B-317A-4D44-9CD8-8E1814FE7468}" type="pres">
      <dgm:prSet presAssocID="{166C2F6A-2D5E-436B-A543-665D689DABE6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E54D3007-EA6C-462C-9600-9A93C152D553}" type="presOf" srcId="{B43FB516-FC35-4CDF-AA35-3395208C1678}" destId="{FB96685B-317A-4D44-9CD8-8E1814FE7468}" srcOrd="0" destOrd="3" presId="urn:microsoft.com/office/officeart/2005/8/layout/hList1"/>
    <dgm:cxn modelId="{C177880C-31C5-43B4-A466-4172653E432C}" srcId="{166C2F6A-2D5E-436B-A543-665D689DABE6}" destId="{99259AE9-85FE-4211-B298-3AE190C73AC9}" srcOrd="1" destOrd="0" parTransId="{B0B42086-25B2-4B79-A0A6-24DF0AB8B2AF}" sibTransId="{F9DEDB3B-4D21-49FD-B466-F8C93EEA245F}"/>
    <dgm:cxn modelId="{F38D0F38-C8DD-4A90-A8B7-52901DF8F9F8}" srcId="{166C2F6A-2D5E-436B-A543-665D689DABE6}" destId="{E8635738-DE5D-4926-8404-9293CBA526C7}" srcOrd="0" destOrd="0" parTransId="{1EBEAC18-C4E4-4E97-8520-2C9AF6257CF3}" sibTransId="{F7AAB168-D402-45C2-A954-CF384B605FD5}"/>
    <dgm:cxn modelId="{F2BBEE3C-3A70-47B4-90F3-F66863EAD94D}" srcId="{0BE0E885-FD09-4805-9698-B58FF03BBE61}" destId="{EFAF3217-0149-4DF3-9236-018D3D0B75BB}" srcOrd="0" destOrd="0" parTransId="{D2CDBD48-FECB-495C-832D-3BF725E34E68}" sibTransId="{D13F54FD-229B-4212-BFF6-585DF1C8754A}"/>
    <dgm:cxn modelId="{F63CBC3E-AB99-4F6E-810C-A6C9D834070F}" type="presOf" srcId="{99259AE9-85FE-4211-B298-3AE190C73AC9}" destId="{FB96685B-317A-4D44-9CD8-8E1814FE7468}" srcOrd="0" destOrd="1" presId="urn:microsoft.com/office/officeart/2005/8/layout/hList1"/>
    <dgm:cxn modelId="{259EB35E-E942-4939-8726-E07D416ABEA0}" type="presOf" srcId="{166C2F6A-2D5E-436B-A543-665D689DABE6}" destId="{A3E5CAA6-B299-43C6-AFFE-2DB6C0D529DD}" srcOrd="0" destOrd="0" presId="urn:microsoft.com/office/officeart/2005/8/layout/hList1"/>
    <dgm:cxn modelId="{C0C25D42-708D-4BE9-8F69-CB4E1FC49516}" srcId="{0BE0E885-FD09-4805-9698-B58FF03BBE61}" destId="{0F9BA9C8-B66C-4A94-B565-9741EB679B38}" srcOrd="2" destOrd="0" parTransId="{06486DDE-B7A3-4434-B080-B52E3C08E8F7}" sibTransId="{63A85165-9BC5-4AD6-89C4-27978E9D1639}"/>
    <dgm:cxn modelId="{97B7D657-129B-4E57-B1F9-9F8A36FB2D38}" type="presOf" srcId="{E8635738-DE5D-4926-8404-9293CBA526C7}" destId="{FB96685B-317A-4D44-9CD8-8E1814FE7468}" srcOrd="0" destOrd="0" presId="urn:microsoft.com/office/officeart/2005/8/layout/hList1"/>
    <dgm:cxn modelId="{A761DE57-8ADA-45A6-82DF-C2B2365A8A0A}" type="presOf" srcId="{6ACB0B9C-F113-4E51-B9B9-68251BCDDC48}" destId="{E7676887-248E-4B6B-B49B-CF08F5E1588D}" srcOrd="0" destOrd="1" presId="urn:microsoft.com/office/officeart/2005/8/layout/hList1"/>
    <dgm:cxn modelId="{E2A79B59-D41C-4FC6-AEDF-79EDA4B93813}" srcId="{F4D36436-2E22-4259-90B3-31D8897A97A8}" destId="{0BE0E885-FD09-4805-9698-B58FF03BBE61}" srcOrd="0" destOrd="0" parTransId="{AE747369-62CA-476F-B5C8-E847A368C426}" sibTransId="{A6455A5B-03E4-4229-9C4F-74C0D653EF2E}"/>
    <dgm:cxn modelId="{6A5E9B85-1689-4E4D-9B2A-66BAA16DDF9C}" type="presOf" srcId="{F4D36436-2E22-4259-90B3-31D8897A97A8}" destId="{707D2D3C-64A2-4FF6-834F-5CC192D52698}" srcOrd="0" destOrd="0" presId="urn:microsoft.com/office/officeart/2005/8/layout/hList1"/>
    <dgm:cxn modelId="{D0FA1A95-571D-444E-B04B-4AB48A3730CC}" type="presOf" srcId="{0BE0E885-FD09-4805-9698-B58FF03BBE61}" destId="{0EE805E7-FBD9-4912-A287-6AE5F2BA282D}" srcOrd="0" destOrd="0" presId="urn:microsoft.com/office/officeart/2005/8/layout/hList1"/>
    <dgm:cxn modelId="{B9785996-149B-4C3D-B904-09FFAA75BFE9}" type="presOf" srcId="{0F9BA9C8-B66C-4A94-B565-9741EB679B38}" destId="{E7676887-248E-4B6B-B49B-CF08F5E1588D}" srcOrd="0" destOrd="2" presId="urn:microsoft.com/office/officeart/2005/8/layout/hList1"/>
    <dgm:cxn modelId="{C7A0539C-0187-4605-A9AA-06FD9126C32A}" type="presOf" srcId="{EFAF3217-0149-4DF3-9236-018D3D0B75BB}" destId="{E7676887-248E-4B6B-B49B-CF08F5E1588D}" srcOrd="0" destOrd="0" presId="urn:microsoft.com/office/officeart/2005/8/layout/hList1"/>
    <dgm:cxn modelId="{317A94A1-2280-4EC9-A124-6475675B0115}" srcId="{F4D36436-2E22-4259-90B3-31D8897A97A8}" destId="{166C2F6A-2D5E-436B-A543-665D689DABE6}" srcOrd="1" destOrd="0" parTransId="{5CC79A3A-B2EA-4746-B346-D26BF75A1A17}" sibTransId="{254949A8-E129-4246-87F6-40FED1E567E1}"/>
    <dgm:cxn modelId="{D53E88A6-148F-4634-BE63-838C17435DF6}" type="presOf" srcId="{A52BA7CC-9E35-4135-BED6-47AEE5B6F975}" destId="{FB96685B-317A-4D44-9CD8-8E1814FE7468}" srcOrd="0" destOrd="2" presId="urn:microsoft.com/office/officeart/2005/8/layout/hList1"/>
    <dgm:cxn modelId="{E421F0BF-431C-4161-A45B-61FD39EC271B}" srcId="{0BE0E885-FD09-4805-9698-B58FF03BBE61}" destId="{6ACB0B9C-F113-4E51-B9B9-68251BCDDC48}" srcOrd="1" destOrd="0" parTransId="{64F819EE-B590-49F0-8620-22DEF2CD5A4C}" sibTransId="{1B3AE89E-91A2-4EA3-8798-4763E6952B2D}"/>
    <dgm:cxn modelId="{D1E394DE-490A-4AF3-B87C-118AB2A694DA}" srcId="{166C2F6A-2D5E-436B-A543-665D689DABE6}" destId="{B43FB516-FC35-4CDF-AA35-3395208C1678}" srcOrd="3" destOrd="0" parTransId="{135A0547-7804-4B67-9747-ED071B71BECB}" sibTransId="{BA6725DA-3A5E-4E78-AE9B-9359639597B3}"/>
    <dgm:cxn modelId="{7D7CFAF4-8B4A-44F0-B493-ED6502147FE6}" srcId="{166C2F6A-2D5E-436B-A543-665D689DABE6}" destId="{A52BA7CC-9E35-4135-BED6-47AEE5B6F975}" srcOrd="2" destOrd="0" parTransId="{513AF4FC-AE80-4552-B4DA-31DE47E49AE8}" sibTransId="{FA5525EB-2657-4F88-ADEC-212495DB0DCA}"/>
    <dgm:cxn modelId="{4B2964C3-D180-44B7-A7FC-34EC895F8273}" type="presParOf" srcId="{707D2D3C-64A2-4FF6-834F-5CC192D52698}" destId="{F78336CA-BB42-4A54-B3B9-BDE13EB2C788}" srcOrd="0" destOrd="0" presId="urn:microsoft.com/office/officeart/2005/8/layout/hList1"/>
    <dgm:cxn modelId="{B6C2F2FA-E8E6-422E-867C-2F36C3535A22}" type="presParOf" srcId="{F78336CA-BB42-4A54-B3B9-BDE13EB2C788}" destId="{0EE805E7-FBD9-4912-A287-6AE5F2BA282D}" srcOrd="0" destOrd="0" presId="urn:microsoft.com/office/officeart/2005/8/layout/hList1"/>
    <dgm:cxn modelId="{D40A60F5-C642-41D7-A95C-86D58A9A2628}" type="presParOf" srcId="{F78336CA-BB42-4A54-B3B9-BDE13EB2C788}" destId="{E7676887-248E-4B6B-B49B-CF08F5E1588D}" srcOrd="1" destOrd="0" presId="urn:microsoft.com/office/officeart/2005/8/layout/hList1"/>
    <dgm:cxn modelId="{4E60A673-03D1-4AB1-8F79-C9E0188BA741}" type="presParOf" srcId="{707D2D3C-64A2-4FF6-834F-5CC192D52698}" destId="{FCDD934F-26DE-4A87-89DE-F1088B0C8689}" srcOrd="1" destOrd="0" presId="urn:microsoft.com/office/officeart/2005/8/layout/hList1"/>
    <dgm:cxn modelId="{7CBBD03A-331B-4370-ADFF-45297A773FAA}" type="presParOf" srcId="{707D2D3C-64A2-4FF6-834F-5CC192D52698}" destId="{1F0E2D22-0ABC-4E36-A42B-683130A9A105}" srcOrd="2" destOrd="0" presId="urn:microsoft.com/office/officeart/2005/8/layout/hList1"/>
    <dgm:cxn modelId="{9C0D1039-2F71-48ED-8A6C-8E778D416AE1}" type="presParOf" srcId="{1F0E2D22-0ABC-4E36-A42B-683130A9A105}" destId="{A3E5CAA6-B299-43C6-AFFE-2DB6C0D529DD}" srcOrd="0" destOrd="0" presId="urn:microsoft.com/office/officeart/2005/8/layout/hList1"/>
    <dgm:cxn modelId="{A26084FB-C4A5-48A7-BA14-C83679ABF1B5}" type="presParOf" srcId="{1F0E2D22-0ABC-4E36-A42B-683130A9A105}" destId="{FB96685B-317A-4D44-9CD8-8E1814FE746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D36436-2E22-4259-90B3-31D8897A97A8}" type="doc">
      <dgm:prSet loTypeId="urn:microsoft.com/office/officeart/2005/8/layout/hList1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BE0E885-FD09-4805-9698-B58FF03BBE61}">
      <dgm:prSet phldrT="[Text]"/>
      <dgm:spPr/>
      <dgm:t>
        <a:bodyPr/>
        <a:lstStyle/>
        <a:p>
          <a:r>
            <a:rPr lang="hr-HR" dirty="0" smtClean="0"/>
            <a:t>Antioksidativna moć</a:t>
          </a:r>
          <a:endParaRPr lang="en-US" dirty="0"/>
        </a:p>
      </dgm:t>
    </dgm:pt>
    <dgm:pt modelId="{AE747369-62CA-476F-B5C8-E847A368C426}" type="parTrans" cxnId="{E2A79B59-D41C-4FC6-AEDF-79EDA4B93813}">
      <dgm:prSet/>
      <dgm:spPr/>
      <dgm:t>
        <a:bodyPr/>
        <a:lstStyle/>
        <a:p>
          <a:endParaRPr lang="en-US"/>
        </a:p>
      </dgm:t>
    </dgm:pt>
    <dgm:pt modelId="{A6455A5B-03E4-4229-9C4F-74C0D653EF2E}" type="sibTrans" cxnId="{E2A79B59-D41C-4FC6-AEDF-79EDA4B93813}">
      <dgm:prSet/>
      <dgm:spPr/>
      <dgm:t>
        <a:bodyPr/>
        <a:lstStyle/>
        <a:p>
          <a:endParaRPr lang="en-US"/>
        </a:p>
      </dgm:t>
    </dgm:pt>
    <dgm:pt modelId="{EFAF3217-0149-4DF3-9236-018D3D0B75BB}">
      <dgm:prSet phldrT="[Text]"/>
      <dgm:spPr>
        <a:blipFill>
          <a:blip xmlns:r="http://schemas.openxmlformats.org/officeDocument/2006/relationships" r:embed="rId1"/>
          <a:stretch>
            <a:fillRect l="-705"/>
          </a:stretch>
        </a:blipFill>
      </dgm:spPr>
      <dgm:t>
        <a:bodyPr/>
        <a:lstStyle/>
        <a:p>
          <a:r>
            <a:rPr lang="hr-HR">
              <a:noFill/>
            </a:rPr>
            <a:t> </a:t>
          </a:r>
        </a:p>
      </dgm:t>
    </dgm:pt>
    <dgm:pt modelId="{D2CDBD48-FECB-495C-832D-3BF725E34E68}" type="parTrans" cxnId="{F2BBEE3C-3A70-47B4-90F3-F66863EAD94D}">
      <dgm:prSet/>
      <dgm:spPr/>
      <dgm:t>
        <a:bodyPr/>
        <a:lstStyle/>
        <a:p>
          <a:endParaRPr lang="en-US"/>
        </a:p>
      </dgm:t>
    </dgm:pt>
    <dgm:pt modelId="{D13F54FD-229B-4212-BFF6-585DF1C8754A}" type="sibTrans" cxnId="{F2BBEE3C-3A70-47B4-90F3-F66863EAD94D}">
      <dgm:prSet/>
      <dgm:spPr/>
      <dgm:t>
        <a:bodyPr/>
        <a:lstStyle/>
        <a:p>
          <a:endParaRPr lang="en-US"/>
        </a:p>
      </dgm:t>
    </dgm:pt>
    <dgm:pt modelId="{6ACB0B9C-F113-4E51-B9B9-68251BCDDC48}">
      <dgm:prSet phldrT="[Text]"/>
      <dgm:spPr/>
      <dgm:t>
        <a:bodyPr/>
        <a:lstStyle/>
        <a:p>
          <a:r>
            <a:rPr lang="hr-HR">
              <a:noFill/>
            </a:rPr>
            <a:t> </a:t>
          </a:r>
        </a:p>
      </dgm:t>
    </dgm:pt>
    <dgm:pt modelId="{64F819EE-B590-49F0-8620-22DEF2CD5A4C}" type="parTrans" cxnId="{E421F0BF-431C-4161-A45B-61FD39EC271B}">
      <dgm:prSet/>
      <dgm:spPr/>
      <dgm:t>
        <a:bodyPr/>
        <a:lstStyle/>
        <a:p>
          <a:endParaRPr lang="en-US"/>
        </a:p>
      </dgm:t>
    </dgm:pt>
    <dgm:pt modelId="{1B3AE89E-91A2-4EA3-8798-4763E6952B2D}" type="sibTrans" cxnId="{E421F0BF-431C-4161-A45B-61FD39EC271B}">
      <dgm:prSet/>
      <dgm:spPr/>
      <dgm:t>
        <a:bodyPr/>
        <a:lstStyle/>
        <a:p>
          <a:endParaRPr lang="en-US"/>
        </a:p>
      </dgm:t>
    </dgm:pt>
    <dgm:pt modelId="{166C2F6A-2D5E-436B-A543-665D689DABE6}">
      <dgm:prSet phldrT="[Text]"/>
      <dgm:spPr/>
      <dgm:t>
        <a:bodyPr/>
        <a:lstStyle/>
        <a:p>
          <a:r>
            <a:rPr lang="hr-HR" dirty="0" smtClean="0"/>
            <a:t>Elektrokemijski indeks</a:t>
          </a:r>
          <a:endParaRPr lang="en-US" dirty="0"/>
        </a:p>
      </dgm:t>
    </dgm:pt>
    <dgm:pt modelId="{5CC79A3A-B2EA-4746-B346-D26BF75A1A17}" type="parTrans" cxnId="{317A94A1-2280-4EC9-A124-6475675B0115}">
      <dgm:prSet/>
      <dgm:spPr/>
      <dgm:t>
        <a:bodyPr/>
        <a:lstStyle/>
        <a:p>
          <a:endParaRPr lang="en-US"/>
        </a:p>
      </dgm:t>
    </dgm:pt>
    <dgm:pt modelId="{254949A8-E129-4246-87F6-40FED1E567E1}" type="sibTrans" cxnId="{317A94A1-2280-4EC9-A124-6475675B0115}">
      <dgm:prSet/>
      <dgm:spPr/>
      <dgm:t>
        <a:bodyPr/>
        <a:lstStyle/>
        <a:p>
          <a:endParaRPr lang="en-US"/>
        </a:p>
      </dgm:t>
    </dgm:pt>
    <dgm:pt modelId="{E8635738-DE5D-4926-8404-9293CBA526C7}">
      <dgm:prSet phldrT="[Text]"/>
      <dgm:spPr>
        <a:blipFill>
          <a:blip xmlns:r="http://schemas.openxmlformats.org/officeDocument/2006/relationships" r:embed="rId2"/>
          <a:stretch>
            <a:fillRect l="-705" b="-20462"/>
          </a:stretch>
        </a:blipFill>
      </dgm:spPr>
      <dgm:t>
        <a:bodyPr/>
        <a:lstStyle/>
        <a:p>
          <a:r>
            <a:rPr lang="hr-HR">
              <a:noFill/>
            </a:rPr>
            <a:t> </a:t>
          </a:r>
        </a:p>
      </dgm:t>
    </dgm:pt>
    <dgm:pt modelId="{1EBEAC18-C4E4-4E97-8520-2C9AF6257CF3}" type="parTrans" cxnId="{F38D0F38-C8DD-4A90-A8B7-52901DF8F9F8}">
      <dgm:prSet/>
      <dgm:spPr/>
      <dgm:t>
        <a:bodyPr/>
        <a:lstStyle/>
        <a:p>
          <a:endParaRPr lang="en-US"/>
        </a:p>
      </dgm:t>
    </dgm:pt>
    <dgm:pt modelId="{F7AAB168-D402-45C2-A954-CF384B605FD5}" type="sibTrans" cxnId="{F38D0F38-C8DD-4A90-A8B7-52901DF8F9F8}">
      <dgm:prSet/>
      <dgm:spPr/>
      <dgm:t>
        <a:bodyPr/>
        <a:lstStyle/>
        <a:p>
          <a:endParaRPr lang="en-US"/>
        </a:p>
      </dgm:t>
    </dgm:pt>
    <dgm:pt modelId="{99259AE9-85FE-4211-B298-3AE190C73AC9}">
      <dgm:prSet phldrT="[Text]"/>
      <dgm:spPr/>
      <dgm:t>
        <a:bodyPr/>
        <a:lstStyle/>
        <a:p>
          <a:r>
            <a:rPr lang="hr-HR">
              <a:noFill/>
            </a:rPr>
            <a:t> </a:t>
          </a:r>
        </a:p>
      </dgm:t>
    </dgm:pt>
    <dgm:pt modelId="{B0B42086-25B2-4B79-A0A6-24DF0AB8B2AF}" type="parTrans" cxnId="{C177880C-31C5-43B4-A466-4172653E432C}">
      <dgm:prSet/>
      <dgm:spPr/>
      <dgm:t>
        <a:bodyPr/>
        <a:lstStyle/>
        <a:p>
          <a:endParaRPr lang="en-US"/>
        </a:p>
      </dgm:t>
    </dgm:pt>
    <dgm:pt modelId="{F9DEDB3B-4D21-49FD-B466-F8C93EEA245F}" type="sibTrans" cxnId="{C177880C-31C5-43B4-A466-4172653E432C}">
      <dgm:prSet/>
      <dgm:spPr/>
      <dgm:t>
        <a:bodyPr/>
        <a:lstStyle/>
        <a:p>
          <a:endParaRPr lang="en-US"/>
        </a:p>
      </dgm:t>
    </dgm:pt>
    <dgm:pt modelId="{0F9BA9C8-B66C-4A94-B565-9741EB679B38}">
      <dgm:prSet phldrT="[Text]"/>
      <dgm:spPr/>
      <dgm:t>
        <a:bodyPr/>
        <a:lstStyle/>
        <a:p>
          <a:r>
            <a:rPr lang="hr-HR">
              <a:noFill/>
            </a:rPr>
            <a:t> </a:t>
          </a:r>
        </a:p>
      </dgm:t>
    </dgm:pt>
    <dgm:pt modelId="{06486DDE-B7A3-4434-B080-B52E3C08E8F7}" type="parTrans" cxnId="{C0C25D42-708D-4BE9-8F69-CB4E1FC49516}">
      <dgm:prSet/>
      <dgm:spPr/>
      <dgm:t>
        <a:bodyPr/>
        <a:lstStyle/>
        <a:p>
          <a:endParaRPr lang="en-US"/>
        </a:p>
      </dgm:t>
    </dgm:pt>
    <dgm:pt modelId="{63A85165-9BC5-4AD6-89C4-27978E9D1639}" type="sibTrans" cxnId="{C0C25D42-708D-4BE9-8F69-CB4E1FC49516}">
      <dgm:prSet/>
      <dgm:spPr/>
      <dgm:t>
        <a:bodyPr/>
        <a:lstStyle/>
        <a:p>
          <a:endParaRPr lang="en-US"/>
        </a:p>
      </dgm:t>
    </dgm:pt>
    <dgm:pt modelId="{A52BA7CC-9E35-4135-BED6-47AEE5B6F975}">
      <dgm:prSet phldrT="[Text]"/>
      <dgm:spPr/>
      <dgm:t>
        <a:bodyPr/>
        <a:lstStyle/>
        <a:p>
          <a:r>
            <a:rPr lang="hr-HR">
              <a:noFill/>
            </a:rPr>
            <a:t> </a:t>
          </a:r>
        </a:p>
      </dgm:t>
    </dgm:pt>
    <dgm:pt modelId="{513AF4FC-AE80-4552-B4DA-31DE47E49AE8}" type="parTrans" cxnId="{7D7CFAF4-8B4A-44F0-B493-ED6502147FE6}">
      <dgm:prSet/>
      <dgm:spPr/>
      <dgm:t>
        <a:bodyPr/>
        <a:lstStyle/>
        <a:p>
          <a:endParaRPr lang="en-US"/>
        </a:p>
      </dgm:t>
    </dgm:pt>
    <dgm:pt modelId="{FA5525EB-2657-4F88-ADEC-212495DB0DCA}" type="sibTrans" cxnId="{7D7CFAF4-8B4A-44F0-B493-ED6502147FE6}">
      <dgm:prSet/>
      <dgm:spPr/>
      <dgm:t>
        <a:bodyPr/>
        <a:lstStyle/>
        <a:p>
          <a:endParaRPr lang="en-US"/>
        </a:p>
      </dgm:t>
    </dgm:pt>
    <dgm:pt modelId="{B43FB516-FC35-4CDF-AA35-3395208C1678}">
      <dgm:prSet phldrT="[Text]"/>
      <dgm:spPr/>
      <dgm:t>
        <a:bodyPr/>
        <a:lstStyle/>
        <a:p>
          <a:r>
            <a:rPr lang="hr-HR">
              <a:noFill/>
            </a:rPr>
            <a:t> </a:t>
          </a:r>
        </a:p>
      </dgm:t>
    </dgm:pt>
    <dgm:pt modelId="{135A0547-7804-4B67-9747-ED071B71BECB}" type="parTrans" cxnId="{D1E394DE-490A-4AF3-B87C-118AB2A694DA}">
      <dgm:prSet/>
      <dgm:spPr/>
      <dgm:t>
        <a:bodyPr/>
        <a:lstStyle/>
        <a:p>
          <a:endParaRPr lang="en-US"/>
        </a:p>
      </dgm:t>
    </dgm:pt>
    <dgm:pt modelId="{BA6725DA-3A5E-4E78-AE9B-9359639597B3}" type="sibTrans" cxnId="{D1E394DE-490A-4AF3-B87C-118AB2A694DA}">
      <dgm:prSet/>
      <dgm:spPr/>
      <dgm:t>
        <a:bodyPr/>
        <a:lstStyle/>
        <a:p>
          <a:endParaRPr lang="en-US"/>
        </a:p>
      </dgm:t>
    </dgm:pt>
    <dgm:pt modelId="{707D2D3C-64A2-4FF6-834F-5CC192D52698}" type="pres">
      <dgm:prSet presAssocID="{F4D36436-2E22-4259-90B3-31D8897A97A8}" presName="Name0" presStyleCnt="0">
        <dgm:presLayoutVars>
          <dgm:dir/>
          <dgm:animLvl val="lvl"/>
          <dgm:resizeHandles val="exact"/>
        </dgm:presLayoutVars>
      </dgm:prSet>
      <dgm:spPr/>
    </dgm:pt>
    <dgm:pt modelId="{F78336CA-BB42-4A54-B3B9-BDE13EB2C788}" type="pres">
      <dgm:prSet presAssocID="{0BE0E885-FD09-4805-9698-B58FF03BBE61}" presName="composite" presStyleCnt="0"/>
      <dgm:spPr/>
    </dgm:pt>
    <dgm:pt modelId="{0EE805E7-FBD9-4912-A287-6AE5F2BA282D}" type="pres">
      <dgm:prSet presAssocID="{0BE0E885-FD09-4805-9698-B58FF03BBE6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E7676887-248E-4B6B-B49B-CF08F5E1588D}" type="pres">
      <dgm:prSet presAssocID="{0BE0E885-FD09-4805-9698-B58FF03BBE61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DD934F-26DE-4A87-89DE-F1088B0C8689}" type="pres">
      <dgm:prSet presAssocID="{A6455A5B-03E4-4229-9C4F-74C0D653EF2E}" presName="space" presStyleCnt="0"/>
      <dgm:spPr/>
    </dgm:pt>
    <dgm:pt modelId="{1F0E2D22-0ABC-4E36-A42B-683130A9A105}" type="pres">
      <dgm:prSet presAssocID="{166C2F6A-2D5E-436B-A543-665D689DABE6}" presName="composite" presStyleCnt="0"/>
      <dgm:spPr/>
    </dgm:pt>
    <dgm:pt modelId="{A3E5CAA6-B299-43C6-AFFE-2DB6C0D529DD}" type="pres">
      <dgm:prSet presAssocID="{166C2F6A-2D5E-436B-A543-665D689DABE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FB96685B-317A-4D44-9CD8-8E1814FE7468}" type="pres">
      <dgm:prSet presAssocID="{166C2F6A-2D5E-436B-A543-665D689DABE6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B7D657-129B-4E57-B1F9-9F8A36FB2D38}" type="presOf" srcId="{E8635738-DE5D-4926-8404-9293CBA526C7}" destId="{FB96685B-317A-4D44-9CD8-8E1814FE7468}" srcOrd="0" destOrd="0" presId="urn:microsoft.com/office/officeart/2005/8/layout/hList1"/>
    <dgm:cxn modelId="{317A94A1-2280-4EC9-A124-6475675B0115}" srcId="{F4D36436-2E22-4259-90B3-31D8897A97A8}" destId="{166C2F6A-2D5E-436B-A543-665D689DABE6}" srcOrd="1" destOrd="0" parTransId="{5CC79A3A-B2EA-4746-B346-D26BF75A1A17}" sibTransId="{254949A8-E129-4246-87F6-40FED1E567E1}"/>
    <dgm:cxn modelId="{B9785996-149B-4C3D-B904-09FFAA75BFE9}" type="presOf" srcId="{0F9BA9C8-B66C-4A94-B565-9741EB679B38}" destId="{E7676887-248E-4B6B-B49B-CF08F5E1588D}" srcOrd="0" destOrd="2" presId="urn:microsoft.com/office/officeart/2005/8/layout/hList1"/>
    <dgm:cxn modelId="{C177880C-31C5-43B4-A466-4172653E432C}" srcId="{166C2F6A-2D5E-436B-A543-665D689DABE6}" destId="{99259AE9-85FE-4211-B298-3AE190C73AC9}" srcOrd="1" destOrd="0" parTransId="{B0B42086-25B2-4B79-A0A6-24DF0AB8B2AF}" sibTransId="{F9DEDB3B-4D21-49FD-B466-F8C93EEA245F}"/>
    <dgm:cxn modelId="{7D7CFAF4-8B4A-44F0-B493-ED6502147FE6}" srcId="{166C2F6A-2D5E-436B-A543-665D689DABE6}" destId="{A52BA7CC-9E35-4135-BED6-47AEE5B6F975}" srcOrd="2" destOrd="0" parTransId="{513AF4FC-AE80-4552-B4DA-31DE47E49AE8}" sibTransId="{FA5525EB-2657-4F88-ADEC-212495DB0DCA}"/>
    <dgm:cxn modelId="{E2A79B59-D41C-4FC6-AEDF-79EDA4B93813}" srcId="{F4D36436-2E22-4259-90B3-31D8897A97A8}" destId="{0BE0E885-FD09-4805-9698-B58FF03BBE61}" srcOrd="0" destOrd="0" parTransId="{AE747369-62CA-476F-B5C8-E847A368C426}" sibTransId="{A6455A5B-03E4-4229-9C4F-74C0D653EF2E}"/>
    <dgm:cxn modelId="{E54D3007-EA6C-462C-9600-9A93C152D553}" type="presOf" srcId="{B43FB516-FC35-4CDF-AA35-3395208C1678}" destId="{FB96685B-317A-4D44-9CD8-8E1814FE7468}" srcOrd="0" destOrd="3" presId="urn:microsoft.com/office/officeart/2005/8/layout/hList1"/>
    <dgm:cxn modelId="{F38D0F38-C8DD-4A90-A8B7-52901DF8F9F8}" srcId="{166C2F6A-2D5E-436B-A543-665D689DABE6}" destId="{E8635738-DE5D-4926-8404-9293CBA526C7}" srcOrd="0" destOrd="0" parTransId="{1EBEAC18-C4E4-4E97-8520-2C9AF6257CF3}" sibTransId="{F7AAB168-D402-45C2-A954-CF384B605FD5}"/>
    <dgm:cxn modelId="{D1E394DE-490A-4AF3-B87C-118AB2A694DA}" srcId="{166C2F6A-2D5E-436B-A543-665D689DABE6}" destId="{B43FB516-FC35-4CDF-AA35-3395208C1678}" srcOrd="3" destOrd="0" parTransId="{135A0547-7804-4B67-9747-ED071B71BECB}" sibTransId="{BA6725DA-3A5E-4E78-AE9B-9359639597B3}"/>
    <dgm:cxn modelId="{F63CBC3E-AB99-4F6E-810C-A6C9D834070F}" type="presOf" srcId="{99259AE9-85FE-4211-B298-3AE190C73AC9}" destId="{FB96685B-317A-4D44-9CD8-8E1814FE7468}" srcOrd="0" destOrd="1" presId="urn:microsoft.com/office/officeart/2005/8/layout/hList1"/>
    <dgm:cxn modelId="{C0C25D42-708D-4BE9-8F69-CB4E1FC49516}" srcId="{0BE0E885-FD09-4805-9698-B58FF03BBE61}" destId="{0F9BA9C8-B66C-4A94-B565-9741EB679B38}" srcOrd="2" destOrd="0" parTransId="{06486DDE-B7A3-4434-B080-B52E3C08E8F7}" sibTransId="{63A85165-9BC5-4AD6-89C4-27978E9D1639}"/>
    <dgm:cxn modelId="{C7A0539C-0187-4605-A9AA-06FD9126C32A}" type="presOf" srcId="{EFAF3217-0149-4DF3-9236-018D3D0B75BB}" destId="{E7676887-248E-4B6B-B49B-CF08F5E1588D}" srcOrd="0" destOrd="0" presId="urn:microsoft.com/office/officeart/2005/8/layout/hList1"/>
    <dgm:cxn modelId="{A761DE57-8ADA-45A6-82DF-C2B2365A8A0A}" type="presOf" srcId="{6ACB0B9C-F113-4E51-B9B9-68251BCDDC48}" destId="{E7676887-248E-4B6B-B49B-CF08F5E1588D}" srcOrd="0" destOrd="1" presId="urn:microsoft.com/office/officeart/2005/8/layout/hList1"/>
    <dgm:cxn modelId="{259EB35E-E942-4939-8726-E07D416ABEA0}" type="presOf" srcId="{166C2F6A-2D5E-436B-A543-665D689DABE6}" destId="{A3E5CAA6-B299-43C6-AFFE-2DB6C0D529DD}" srcOrd="0" destOrd="0" presId="urn:microsoft.com/office/officeart/2005/8/layout/hList1"/>
    <dgm:cxn modelId="{D53E88A6-148F-4634-BE63-838C17435DF6}" type="presOf" srcId="{A52BA7CC-9E35-4135-BED6-47AEE5B6F975}" destId="{FB96685B-317A-4D44-9CD8-8E1814FE7468}" srcOrd="0" destOrd="2" presId="urn:microsoft.com/office/officeart/2005/8/layout/hList1"/>
    <dgm:cxn modelId="{F2BBEE3C-3A70-47B4-90F3-F66863EAD94D}" srcId="{0BE0E885-FD09-4805-9698-B58FF03BBE61}" destId="{EFAF3217-0149-4DF3-9236-018D3D0B75BB}" srcOrd="0" destOrd="0" parTransId="{D2CDBD48-FECB-495C-832D-3BF725E34E68}" sibTransId="{D13F54FD-229B-4212-BFF6-585DF1C8754A}"/>
    <dgm:cxn modelId="{D0FA1A95-571D-444E-B04B-4AB48A3730CC}" type="presOf" srcId="{0BE0E885-FD09-4805-9698-B58FF03BBE61}" destId="{0EE805E7-FBD9-4912-A287-6AE5F2BA282D}" srcOrd="0" destOrd="0" presId="urn:microsoft.com/office/officeart/2005/8/layout/hList1"/>
    <dgm:cxn modelId="{6A5E9B85-1689-4E4D-9B2A-66BAA16DDF9C}" type="presOf" srcId="{F4D36436-2E22-4259-90B3-31D8897A97A8}" destId="{707D2D3C-64A2-4FF6-834F-5CC192D52698}" srcOrd="0" destOrd="0" presId="urn:microsoft.com/office/officeart/2005/8/layout/hList1"/>
    <dgm:cxn modelId="{E421F0BF-431C-4161-A45B-61FD39EC271B}" srcId="{0BE0E885-FD09-4805-9698-B58FF03BBE61}" destId="{6ACB0B9C-F113-4E51-B9B9-68251BCDDC48}" srcOrd="1" destOrd="0" parTransId="{64F819EE-B590-49F0-8620-22DEF2CD5A4C}" sibTransId="{1B3AE89E-91A2-4EA3-8798-4763E6952B2D}"/>
    <dgm:cxn modelId="{4B2964C3-D180-44B7-A7FC-34EC895F8273}" type="presParOf" srcId="{707D2D3C-64A2-4FF6-834F-5CC192D52698}" destId="{F78336CA-BB42-4A54-B3B9-BDE13EB2C788}" srcOrd="0" destOrd="0" presId="urn:microsoft.com/office/officeart/2005/8/layout/hList1"/>
    <dgm:cxn modelId="{B6C2F2FA-E8E6-422E-867C-2F36C3535A22}" type="presParOf" srcId="{F78336CA-BB42-4A54-B3B9-BDE13EB2C788}" destId="{0EE805E7-FBD9-4912-A287-6AE5F2BA282D}" srcOrd="0" destOrd="0" presId="urn:microsoft.com/office/officeart/2005/8/layout/hList1"/>
    <dgm:cxn modelId="{D40A60F5-C642-41D7-A95C-86D58A9A2628}" type="presParOf" srcId="{F78336CA-BB42-4A54-B3B9-BDE13EB2C788}" destId="{E7676887-248E-4B6B-B49B-CF08F5E1588D}" srcOrd="1" destOrd="0" presId="urn:microsoft.com/office/officeart/2005/8/layout/hList1"/>
    <dgm:cxn modelId="{4E60A673-03D1-4AB1-8F79-C9E0188BA741}" type="presParOf" srcId="{707D2D3C-64A2-4FF6-834F-5CC192D52698}" destId="{FCDD934F-26DE-4A87-89DE-F1088B0C8689}" srcOrd="1" destOrd="0" presId="urn:microsoft.com/office/officeart/2005/8/layout/hList1"/>
    <dgm:cxn modelId="{7CBBD03A-331B-4370-ADFF-45297A773FAA}" type="presParOf" srcId="{707D2D3C-64A2-4FF6-834F-5CC192D52698}" destId="{1F0E2D22-0ABC-4E36-A42B-683130A9A105}" srcOrd="2" destOrd="0" presId="urn:microsoft.com/office/officeart/2005/8/layout/hList1"/>
    <dgm:cxn modelId="{9C0D1039-2F71-48ED-8A6C-8E778D416AE1}" type="presParOf" srcId="{1F0E2D22-0ABC-4E36-A42B-683130A9A105}" destId="{A3E5CAA6-B299-43C6-AFFE-2DB6C0D529DD}" srcOrd="0" destOrd="0" presId="urn:microsoft.com/office/officeart/2005/8/layout/hList1"/>
    <dgm:cxn modelId="{A26084FB-C4A5-48A7-BA14-C83679ABF1B5}" type="presParOf" srcId="{1F0E2D22-0ABC-4E36-A42B-683130A9A105}" destId="{FB96685B-317A-4D44-9CD8-8E1814FE746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27B156-8AE1-478F-BBD8-E9A534E4478C}">
      <dsp:nvSpPr>
        <dsp:cNvPr id="0" name=""/>
        <dsp:cNvSpPr/>
      </dsp:nvSpPr>
      <dsp:spPr>
        <a:xfrm>
          <a:off x="25" y="203971"/>
          <a:ext cx="2393425" cy="4320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 dirty="0"/>
            <a:t>Single electron transfer</a:t>
          </a:r>
          <a:endParaRPr lang="en-US" sz="1500" kern="1200" dirty="0"/>
        </a:p>
      </dsp:txBody>
      <dsp:txXfrm>
        <a:off x="25" y="203971"/>
        <a:ext cx="2393425" cy="432000"/>
      </dsp:txXfrm>
    </dsp:sp>
    <dsp:sp modelId="{116F374C-9335-42F4-AFDE-C172248C9532}">
      <dsp:nvSpPr>
        <dsp:cNvPr id="0" name=""/>
        <dsp:cNvSpPr/>
      </dsp:nvSpPr>
      <dsp:spPr>
        <a:xfrm>
          <a:off x="25" y="635971"/>
          <a:ext cx="2393425" cy="2264625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500" kern="1200" dirty="0"/>
            <a:t>ABTS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500" kern="1200" dirty="0"/>
            <a:t>TEAC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500" kern="1200" dirty="0"/>
            <a:t>DPPH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500" kern="1200" dirty="0"/>
            <a:t>CUPRAC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500" kern="1200" dirty="0"/>
            <a:t>FRAP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500" kern="1200" dirty="0"/>
            <a:t>CERAC</a:t>
          </a:r>
          <a:endParaRPr lang="en-US" sz="1500" kern="1200" dirty="0"/>
        </a:p>
      </dsp:txBody>
      <dsp:txXfrm>
        <a:off x="25" y="635971"/>
        <a:ext cx="2393425" cy="2264625"/>
      </dsp:txXfrm>
    </dsp:sp>
    <dsp:sp modelId="{6D638419-0C9D-4B22-BEA4-63927AA0FAA2}">
      <dsp:nvSpPr>
        <dsp:cNvPr id="0" name=""/>
        <dsp:cNvSpPr/>
      </dsp:nvSpPr>
      <dsp:spPr>
        <a:xfrm>
          <a:off x="2728529" y="203971"/>
          <a:ext cx="2393425" cy="4320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 dirty="0"/>
            <a:t>Hydrogen atom transfer</a:t>
          </a:r>
          <a:endParaRPr lang="en-US" sz="1500" kern="1200" dirty="0"/>
        </a:p>
      </dsp:txBody>
      <dsp:txXfrm>
        <a:off x="2728529" y="203971"/>
        <a:ext cx="2393425" cy="432000"/>
      </dsp:txXfrm>
    </dsp:sp>
    <dsp:sp modelId="{CF883748-0745-45E8-91F6-67E65CCC0D19}">
      <dsp:nvSpPr>
        <dsp:cNvPr id="0" name=""/>
        <dsp:cNvSpPr/>
      </dsp:nvSpPr>
      <dsp:spPr>
        <a:xfrm>
          <a:off x="2728529" y="635971"/>
          <a:ext cx="2393425" cy="2264625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500" kern="1200" dirty="0"/>
            <a:t>ORAC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500" kern="1200" dirty="0"/>
            <a:t>TRAP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500" kern="1200" dirty="0"/>
            <a:t>IOU</a:t>
          </a:r>
          <a:endParaRPr lang="en-US" sz="1500" kern="1200" dirty="0"/>
        </a:p>
      </dsp:txBody>
      <dsp:txXfrm>
        <a:off x="2728529" y="635971"/>
        <a:ext cx="2393425" cy="22646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E805E7-FBD9-4912-A287-6AE5F2BA282D}">
      <dsp:nvSpPr>
        <dsp:cNvPr id="0" name=""/>
        <dsp:cNvSpPr/>
      </dsp:nvSpPr>
      <dsp:spPr>
        <a:xfrm>
          <a:off x="35" y="9015"/>
          <a:ext cx="3432123" cy="4608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Antioksidativna moć</a:t>
          </a:r>
          <a:endParaRPr lang="en-US" sz="1600" kern="1200" dirty="0"/>
        </a:p>
      </dsp:txBody>
      <dsp:txXfrm>
        <a:off x="35" y="9015"/>
        <a:ext cx="3432123" cy="460800"/>
      </dsp:txXfrm>
    </dsp:sp>
    <dsp:sp modelId="{E7676887-248E-4B6B-B49B-CF08F5E1588D}">
      <dsp:nvSpPr>
        <dsp:cNvPr id="0" name=""/>
        <dsp:cNvSpPr/>
      </dsp:nvSpPr>
      <dsp:spPr>
        <a:xfrm>
          <a:off x="35" y="469815"/>
          <a:ext cx="3432123" cy="1825425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/>
            <a:t>Fiksni potencijal – 0,4V u odnosu na Ag/AgCl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/>
            <a:t>Izražava se kao omjer struje i potencijala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14:m xmlns:a14="http://schemas.microsoft.com/office/drawing/2010/main">
            <m:oMath xmlns:m="http://schemas.openxmlformats.org/officeDocument/2006/math">
              <m:r>
                <a:rPr lang="hr-HR" sz="1600" b="0" i="1" kern="1200" smtClean="0">
                  <a:latin typeface="Cambria Math" panose="02040503050406030204" pitchFamily="18" charset="0"/>
                </a:rPr>
                <m:t>𝐴𝑃</m:t>
              </m:r>
              <m:r>
                <a:rPr lang="hr-HR" sz="1600" b="0" i="1" kern="1200" smtClean="0">
                  <a:latin typeface="Cambria Math" panose="02040503050406030204" pitchFamily="18" charset="0"/>
                </a:rPr>
                <m:t>=</m:t>
              </m:r>
              <m:f>
                <m:fPr>
                  <m:ctrlPr>
                    <a:rPr lang="hr-HR" sz="1600" b="0" i="1" kern="1200" smtClean="0">
                      <a:latin typeface="Cambria Math" panose="02040503050406030204" pitchFamily="18" charset="0"/>
                    </a:rPr>
                  </m:ctrlPr>
                </m:fPr>
                <m:num>
                  <m:r>
                    <a:rPr lang="hr-HR" sz="1600" b="0" i="1" kern="1200" smtClean="0">
                      <a:latin typeface="Cambria Math" panose="02040503050406030204" pitchFamily="18" charset="0"/>
                    </a:rPr>
                    <m:t>𝑖𝑝</m:t>
                  </m:r>
                </m:num>
                <m:den>
                  <m:r>
                    <a:rPr lang="hr-HR" sz="1600" b="0" i="1" kern="1200" smtClean="0">
                      <a:latin typeface="Cambria Math" panose="02040503050406030204" pitchFamily="18" charset="0"/>
                    </a:rPr>
                    <m:t>𝐸𝑝</m:t>
                  </m:r>
                </m:den>
              </m:f>
            </m:oMath>
          </a14:m>
          <a:r>
            <a:rPr lang="hr-HR" sz="1600" kern="1200" dirty="0"/>
            <a:t>, pri čemu je Ep=0,4 V</a:t>
          </a:r>
          <a:endParaRPr lang="en-US" sz="1600" kern="1200" dirty="0"/>
        </a:p>
      </dsp:txBody>
      <dsp:txXfrm>
        <a:off x="35" y="469815"/>
        <a:ext cx="3432123" cy="1825425"/>
      </dsp:txXfrm>
    </dsp:sp>
    <dsp:sp modelId="{A3E5CAA6-B299-43C6-AFFE-2DB6C0D529DD}">
      <dsp:nvSpPr>
        <dsp:cNvPr id="0" name=""/>
        <dsp:cNvSpPr/>
      </dsp:nvSpPr>
      <dsp:spPr>
        <a:xfrm>
          <a:off x="3912656" y="9015"/>
          <a:ext cx="3432123" cy="4608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Elektrokemijski indeks</a:t>
          </a:r>
          <a:endParaRPr lang="en-US" sz="1600" kern="1200" dirty="0"/>
        </a:p>
      </dsp:txBody>
      <dsp:txXfrm>
        <a:off x="3912656" y="9015"/>
        <a:ext cx="3432123" cy="460800"/>
      </dsp:txXfrm>
    </dsp:sp>
    <dsp:sp modelId="{FB96685B-317A-4D44-9CD8-8E1814FE7468}">
      <dsp:nvSpPr>
        <dsp:cNvPr id="0" name=""/>
        <dsp:cNvSpPr/>
      </dsp:nvSpPr>
      <dsp:spPr>
        <a:xfrm>
          <a:off x="3912656" y="469815"/>
          <a:ext cx="3432123" cy="1825425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/>
            <a:t>Mjeri se na tri fiksna potencijala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/>
            <a:t>0,800 V, 0,500 V, 0,300 V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/>
            <a:t>elektrokemijski indeks, srednja antioksidativna moć i visoka antioksidativna moć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14:m xmlns:a14="http://schemas.microsoft.com/office/drawing/2010/main">
            <m:oMath xmlns:m="http://schemas.openxmlformats.org/officeDocument/2006/math">
              <m:r>
                <a:rPr lang="hr-HR" sz="1600" b="0" i="1" kern="1200" smtClean="0">
                  <a:latin typeface="Cambria Math" panose="02040503050406030204" pitchFamily="18" charset="0"/>
                </a:rPr>
                <m:t>𝐸𝐼</m:t>
              </m:r>
              <m:r>
                <a:rPr lang="hr-HR" sz="1600" b="0" i="1" kern="1200" smtClean="0">
                  <a:latin typeface="Cambria Math" panose="02040503050406030204" pitchFamily="18" charset="0"/>
                </a:rPr>
                <m:t>=</m:t>
              </m:r>
              <m:nary>
                <m:naryPr>
                  <m:chr m:val="∑"/>
                  <m:subHide m:val="on"/>
                  <m:supHide m:val="on"/>
                  <m:ctrlPr>
                    <a:rPr lang="hr-HR" sz="1600" b="0" i="1" kern="1200" smtClean="0">
                      <a:latin typeface="Cambria Math" panose="02040503050406030204" pitchFamily="18" charset="0"/>
                    </a:rPr>
                  </m:ctrlPr>
                </m:naryPr>
                <m:sub/>
                <m:sup/>
                <m:e>
                  <m:f>
                    <m:fPr>
                      <m:ctrlPr>
                        <a:rPr lang="hr-HR" sz="1600" b="0" i="1" kern="1200" smtClean="0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 lang="hr-HR" sz="1600" b="0" i="1" kern="1200" smtClean="0">
                          <a:latin typeface="Cambria Math" panose="02040503050406030204" pitchFamily="18" charset="0"/>
                        </a:rPr>
                        <m:t>𝑖𝑝</m:t>
                      </m:r>
                    </m:num>
                    <m:den>
                      <m:r>
                        <a:rPr lang="hr-HR" sz="1600" b="0" i="1" kern="1200" smtClean="0">
                          <a:latin typeface="Cambria Math" panose="02040503050406030204" pitchFamily="18" charset="0"/>
                        </a:rPr>
                        <m:t>𝐸𝑝</m:t>
                      </m:r>
                    </m:den>
                  </m:f>
                </m:e>
              </m:nary>
            </m:oMath>
          </a14:m>
          <a:endParaRPr lang="en-US" sz="1600" kern="1200" dirty="0"/>
        </a:p>
      </dsp:txBody>
      <dsp:txXfrm>
        <a:off x="3912656" y="469815"/>
        <a:ext cx="3432123" cy="18254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ADE42-454F-497A-A144-C2D7BFC09455}" type="datetimeFigureOut">
              <a:rPr lang="hr-HR" smtClean="0"/>
              <a:t>16.4.2021.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50CBB-B643-47BA-9E34-23A218BDCA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69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50CBB-B643-47BA-9E34-23A218BDCA8B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8202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50CBB-B643-47BA-9E34-23A218BDCA8B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432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50CBB-B643-47BA-9E34-23A218BDCA8B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6212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50CBB-B643-47BA-9E34-23A218BDCA8B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7040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testoil.com/services/oil-analysis/rpvot/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13892" y="1240160"/>
            <a:ext cx="7524328" cy="2520280"/>
          </a:xfrm>
          <a:prstGeom prst="roundRect">
            <a:avLst/>
          </a:prstGeom>
          <a:solidFill>
            <a:schemeClr val="bg1">
              <a:alpha val="64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2400" b="1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PRIMJENA ELEKTROKEMIJSKIH METODA ZA ODREĐIVANJE UKUPNOG ANTIOKSIDATIVNOG KAPACITETA</a:t>
            </a:r>
            <a:endParaRPr lang="hr-H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82602" y="3922339"/>
            <a:ext cx="48600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hr-HR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Pavo Živković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7504" y="153190"/>
            <a:ext cx="4968552" cy="720080"/>
            <a:chOff x="107504" y="153190"/>
            <a:chExt cx="4968552" cy="720080"/>
          </a:xfrm>
        </p:grpSpPr>
        <p:sp>
          <p:nvSpPr>
            <p:cNvPr id="8" name="Rectangle 7"/>
            <p:cNvSpPr/>
            <p:nvPr/>
          </p:nvSpPr>
          <p:spPr>
            <a:xfrm>
              <a:off x="107504" y="225198"/>
              <a:ext cx="4968552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8471" y="320339"/>
              <a:ext cx="1391407" cy="387480"/>
            </a:xfrm>
            <a:prstGeom prst="rect">
              <a:avLst/>
            </a:prstGeom>
          </p:spPr>
        </p:pic>
        <p:sp>
          <p:nvSpPr>
            <p:cNvPr id="10" name="Parallelogram 9"/>
            <p:cNvSpPr/>
            <p:nvPr/>
          </p:nvSpPr>
          <p:spPr>
            <a:xfrm>
              <a:off x="323528" y="153190"/>
              <a:ext cx="720080" cy="720080"/>
            </a:xfrm>
            <a:prstGeom prst="parallelogram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7504" y="153190"/>
            <a:ext cx="4968552" cy="720080"/>
            <a:chOff x="107504" y="153190"/>
            <a:chExt cx="4968552" cy="720080"/>
          </a:xfrm>
        </p:grpSpPr>
        <p:sp>
          <p:nvSpPr>
            <p:cNvPr id="8" name="Rectangle 7"/>
            <p:cNvSpPr/>
            <p:nvPr/>
          </p:nvSpPr>
          <p:spPr>
            <a:xfrm>
              <a:off x="107504" y="225198"/>
              <a:ext cx="4968552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8471" y="320339"/>
              <a:ext cx="1391407" cy="387480"/>
            </a:xfrm>
            <a:prstGeom prst="rect">
              <a:avLst/>
            </a:prstGeom>
          </p:spPr>
        </p:pic>
        <p:sp>
          <p:nvSpPr>
            <p:cNvPr id="10" name="Parallelogram 9"/>
            <p:cNvSpPr/>
            <p:nvPr/>
          </p:nvSpPr>
          <p:spPr>
            <a:xfrm>
              <a:off x="323528" y="153190"/>
              <a:ext cx="720080" cy="720080"/>
            </a:xfrm>
            <a:prstGeom prst="parallelogram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97148" y="1793962"/>
            <a:ext cx="5256584" cy="309796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ko-KR" dirty="0">
                <a:latin typeface="Arial" pitchFamily="34" charset="0"/>
                <a:cs typeface="Arial" pitchFamily="34" charset="0"/>
              </a:rPr>
              <a:t>Rezultantna struja – rezultat oksidacije ili redukcije elektroaktivne vrste prisutne u uzorku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ko-KR" dirty="0">
                <a:latin typeface="Arial" pitchFamily="34" charset="0"/>
                <a:cs typeface="Arial" pitchFamily="34" charset="0"/>
              </a:rPr>
              <a:t>Osjetljivost amperometrijskih metoda ovisi ovise o vrsti radne elektrode, kao i o primjenom potencijalu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ko-KR" dirty="0">
                <a:latin typeface="Arial" pitchFamily="34" charset="0"/>
                <a:cs typeface="Arial" pitchFamily="34" charset="0"/>
              </a:rPr>
              <a:t>Promjena struje je proporcionalna koncentraciji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altLang="ko-KR" dirty="0">
              <a:latin typeface="Arial" pitchFamily="34" charset="0"/>
              <a:cs typeface="Arial" pitchFamily="34" charset="0"/>
            </a:endParaRPr>
          </a:p>
          <a:p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909496"/>
            <a:ext cx="9144000" cy="884466"/>
          </a:xfrm>
        </p:spPr>
        <p:txBody>
          <a:bodyPr/>
          <a:lstStyle/>
          <a:p>
            <a:r>
              <a:rPr lang="en-US" dirty="0"/>
              <a:t> </a:t>
            </a:r>
            <a:r>
              <a:rPr lang="hr-HR" dirty="0"/>
              <a:t>Amperometrija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272464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9</a:t>
            </a:r>
          </a:p>
        </p:txBody>
      </p:sp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737" y="3003798"/>
            <a:ext cx="5582525" cy="1961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7594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07504" y="153190"/>
            <a:ext cx="4968552" cy="720080"/>
            <a:chOff x="107504" y="153190"/>
            <a:chExt cx="4968552" cy="720080"/>
          </a:xfrm>
        </p:grpSpPr>
        <p:sp>
          <p:nvSpPr>
            <p:cNvPr id="9" name="Rectangle 8"/>
            <p:cNvSpPr/>
            <p:nvPr/>
          </p:nvSpPr>
          <p:spPr>
            <a:xfrm>
              <a:off x="107504" y="225198"/>
              <a:ext cx="4968552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8471" y="320339"/>
              <a:ext cx="1391407" cy="387480"/>
            </a:xfrm>
            <a:prstGeom prst="rect">
              <a:avLst/>
            </a:prstGeom>
          </p:spPr>
        </p:pic>
        <p:sp>
          <p:nvSpPr>
            <p:cNvPr id="11" name="Parallelogram 10"/>
            <p:cNvSpPr/>
            <p:nvPr/>
          </p:nvSpPr>
          <p:spPr>
            <a:xfrm>
              <a:off x="323528" y="153190"/>
              <a:ext cx="720080" cy="720080"/>
            </a:xfrm>
            <a:prstGeom prst="parallelogram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97148" y="1793962"/>
            <a:ext cx="5256584" cy="309796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ko-KR" dirty="0">
                <a:latin typeface="Arial" pitchFamily="34" charset="0"/>
                <a:cs typeface="Arial" pitchFamily="34" charset="0"/>
              </a:rPr>
              <a:t>Mjerenje struje u ovisnosti o vremenu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ko-KR" dirty="0">
                <a:latin typeface="Arial" pitchFamily="34" charset="0"/>
                <a:cs typeface="Arial" pitchFamily="34" charset="0"/>
              </a:rPr>
              <a:t>Transport mase – difuzija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ko-KR" dirty="0">
                <a:latin typeface="Arial" pitchFamily="34" charset="0"/>
                <a:cs typeface="Arial" pitchFamily="34" charset="0"/>
              </a:rPr>
              <a:t>Promjena nagiba ovisnosti struje o vremenu reflektira promjenu koncentracijskog profila u blizini elektrode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altLang="ko-KR" dirty="0">
              <a:latin typeface="Arial" pitchFamily="34" charset="0"/>
              <a:cs typeface="Arial" pitchFamily="34" charset="0"/>
            </a:endParaRPr>
          </a:p>
          <a:p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909496"/>
            <a:ext cx="9144000" cy="884466"/>
          </a:xfrm>
        </p:spPr>
        <p:txBody>
          <a:bodyPr/>
          <a:lstStyle/>
          <a:p>
            <a:r>
              <a:rPr lang="en-US" dirty="0"/>
              <a:t> </a:t>
            </a:r>
            <a:r>
              <a:rPr lang="hr-HR" dirty="0"/>
              <a:t>Kronoamperometrija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31705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10</a:t>
            </a:r>
          </a:p>
        </p:txBody>
      </p:sp>
      <p:pic>
        <p:nvPicPr>
          <p:cNvPr id="12" name="Picture 11"/>
          <p:cNvPicPr/>
          <p:nvPr/>
        </p:nvPicPr>
        <p:blipFill rotWithShape="1">
          <a:blip r:embed="rId3"/>
          <a:srcRect l="71261" t="26472" r="6271" b="43228"/>
          <a:stretch/>
        </p:blipFill>
        <p:spPr bwMode="auto">
          <a:xfrm>
            <a:off x="5292080" y="2355726"/>
            <a:ext cx="3600400" cy="25198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649" y="2859782"/>
            <a:ext cx="4773582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62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 rotWithShape="1">
          <a:blip r:embed="rId2"/>
          <a:srcRect l="62220" t="55308" r="14771" b="21292"/>
          <a:stretch/>
        </p:blipFill>
        <p:spPr bwMode="auto">
          <a:xfrm>
            <a:off x="4932041" y="1692163"/>
            <a:ext cx="4211960" cy="33123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07504" y="153190"/>
            <a:ext cx="4968552" cy="720080"/>
            <a:chOff x="107504" y="153190"/>
            <a:chExt cx="4968552" cy="720080"/>
          </a:xfrm>
        </p:grpSpPr>
        <p:sp>
          <p:nvSpPr>
            <p:cNvPr id="8" name="Rectangle 7"/>
            <p:cNvSpPr/>
            <p:nvPr/>
          </p:nvSpPr>
          <p:spPr>
            <a:xfrm>
              <a:off x="107504" y="225198"/>
              <a:ext cx="4968552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8471" y="320339"/>
              <a:ext cx="1391407" cy="387480"/>
            </a:xfrm>
            <a:prstGeom prst="rect">
              <a:avLst/>
            </a:prstGeom>
          </p:spPr>
        </p:pic>
        <p:sp>
          <p:nvSpPr>
            <p:cNvPr id="10" name="Parallelogram 9"/>
            <p:cNvSpPr/>
            <p:nvPr/>
          </p:nvSpPr>
          <p:spPr>
            <a:xfrm>
              <a:off x="323528" y="153190"/>
              <a:ext cx="720080" cy="720080"/>
            </a:xfrm>
            <a:prstGeom prst="parallelogram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97148" y="1793962"/>
            <a:ext cx="5256584" cy="309796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ko-KR" dirty="0">
                <a:latin typeface="Arial" pitchFamily="34" charset="0"/>
                <a:cs typeface="Arial" pitchFamily="34" charset="0"/>
              </a:rPr>
              <a:t>Struja koja protječe između dvije radne elektrode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ko-KR" dirty="0">
                <a:latin typeface="Arial" pitchFamily="34" charset="0"/>
                <a:cs typeface="Arial" pitchFamily="34" charset="0"/>
              </a:rPr>
              <a:t>Redoksni par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ko-KR" dirty="0">
                <a:latin typeface="Arial" pitchFamily="34" charset="0"/>
                <a:cs typeface="Arial" pitchFamily="34" charset="0"/>
              </a:rPr>
              <a:t>Rezultantna struja je proporcionalna preostaloj koncentraciji onog člana redoksnog para koji sudjeluje u reakciji</a:t>
            </a:r>
          </a:p>
          <a:p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909496"/>
            <a:ext cx="9144000" cy="884466"/>
          </a:xfrm>
        </p:spPr>
        <p:txBody>
          <a:bodyPr/>
          <a:lstStyle/>
          <a:p>
            <a:r>
              <a:rPr lang="en-US" dirty="0"/>
              <a:t> </a:t>
            </a:r>
            <a:r>
              <a:rPr lang="hr-HR" dirty="0" err="1"/>
              <a:t>Biamperometrija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2601" y="282597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450355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07504" y="153190"/>
            <a:ext cx="4968552" cy="720080"/>
            <a:chOff x="107504" y="153190"/>
            <a:chExt cx="4968552" cy="720080"/>
          </a:xfrm>
        </p:grpSpPr>
        <p:sp>
          <p:nvSpPr>
            <p:cNvPr id="9" name="Rectangle 8"/>
            <p:cNvSpPr/>
            <p:nvPr/>
          </p:nvSpPr>
          <p:spPr>
            <a:xfrm>
              <a:off x="107504" y="225198"/>
              <a:ext cx="4968552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8471" y="320339"/>
              <a:ext cx="1391407" cy="387480"/>
            </a:xfrm>
            <a:prstGeom prst="rect">
              <a:avLst/>
            </a:prstGeom>
          </p:spPr>
        </p:pic>
        <p:sp>
          <p:nvSpPr>
            <p:cNvPr id="11" name="Parallelogram 10"/>
            <p:cNvSpPr/>
            <p:nvPr/>
          </p:nvSpPr>
          <p:spPr>
            <a:xfrm>
              <a:off x="323528" y="153190"/>
              <a:ext cx="720080" cy="720080"/>
            </a:xfrm>
            <a:prstGeom prst="parallelogram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97148" y="1793962"/>
            <a:ext cx="5256584" cy="309796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ko-KR" dirty="0" err="1">
                <a:latin typeface="Arial" pitchFamily="34" charset="0"/>
                <a:cs typeface="Arial" pitchFamily="34" charset="0"/>
              </a:rPr>
              <a:t>Lgaritamska</a:t>
            </a:r>
            <a:r>
              <a:rPr lang="hr-HR" altLang="ko-KR" dirty="0">
                <a:latin typeface="Arial" pitchFamily="34" charset="0"/>
                <a:cs typeface="Arial" pitchFamily="34" charset="0"/>
              </a:rPr>
              <a:t> ovisnost potencijala o koncentraciji analita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ko-KR" dirty="0">
                <a:latin typeface="Arial" pitchFamily="34" charset="0"/>
                <a:cs typeface="Arial" pitchFamily="34" charset="0"/>
              </a:rPr>
              <a:t>Nema primjene promjene potencijala ili struje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ko-KR" dirty="0">
                <a:latin typeface="Arial" pitchFamily="34" charset="0"/>
                <a:cs typeface="Arial" pitchFamily="34" charset="0"/>
              </a:rPr>
              <a:t>Jednostavna instrumentacija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ko-KR" dirty="0">
                <a:latin typeface="Arial" pitchFamily="34" charset="0"/>
                <a:cs typeface="Arial" pitchFamily="34" charset="0"/>
              </a:rPr>
              <a:t>Mjerimo promjenu potencijala koja je rezultat promjena sastava medijator sustava</a:t>
            </a:r>
          </a:p>
          <a:p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909496"/>
            <a:ext cx="9144000" cy="884466"/>
          </a:xfrm>
        </p:spPr>
        <p:txBody>
          <a:bodyPr/>
          <a:lstStyle/>
          <a:p>
            <a:r>
              <a:rPr lang="en-US" dirty="0"/>
              <a:t> </a:t>
            </a:r>
            <a:r>
              <a:rPr lang="hr-HR" dirty="0"/>
              <a:t>Potenciometrija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282597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12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5440" y="3342942"/>
            <a:ext cx="2389898" cy="15636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0880" y="1563638"/>
            <a:ext cx="2865368" cy="299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062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07504" y="153190"/>
            <a:ext cx="4968552" cy="720080"/>
            <a:chOff x="107504" y="153190"/>
            <a:chExt cx="4968552" cy="720080"/>
          </a:xfrm>
        </p:grpSpPr>
        <p:sp>
          <p:nvSpPr>
            <p:cNvPr id="9" name="Rectangle 8"/>
            <p:cNvSpPr/>
            <p:nvPr/>
          </p:nvSpPr>
          <p:spPr>
            <a:xfrm>
              <a:off x="107504" y="225198"/>
              <a:ext cx="4968552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8471" y="320339"/>
              <a:ext cx="1391407" cy="387480"/>
            </a:xfrm>
            <a:prstGeom prst="rect">
              <a:avLst/>
            </a:prstGeom>
          </p:spPr>
        </p:pic>
        <p:sp>
          <p:nvSpPr>
            <p:cNvPr id="11" name="Parallelogram 10"/>
            <p:cNvSpPr/>
            <p:nvPr/>
          </p:nvSpPr>
          <p:spPr>
            <a:xfrm>
              <a:off x="323528" y="153190"/>
              <a:ext cx="720080" cy="720080"/>
            </a:xfrm>
            <a:prstGeom prst="parallelogram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078" y="772429"/>
            <a:ext cx="8229600" cy="857250"/>
          </a:xfrm>
        </p:spPr>
        <p:txBody>
          <a:bodyPr/>
          <a:lstStyle/>
          <a:p>
            <a:r>
              <a:rPr lang="en-US" dirty="0"/>
              <a:t> </a:t>
            </a:r>
            <a:r>
              <a:rPr lang="hr-HR" sz="3200" dirty="0"/>
              <a:t>Antioksidativna moć i elektrokemijski indeks </a:t>
            </a:r>
            <a:endParaRPr lang="en-US" sz="3200" dirty="0"/>
          </a:p>
        </p:txBody>
      </p:sp>
      <p:sp>
        <p:nvSpPr>
          <p:cNvPr id="14" name="Text Placeholder 13"/>
          <p:cNvSpPr>
            <a:spLocks noGrp="1"/>
          </p:cNvSpPr>
          <p:nvPr>
            <p:ph idx="1"/>
          </p:nvPr>
        </p:nvSpPr>
        <p:spPr>
          <a:xfrm>
            <a:off x="474945" y="1629679"/>
            <a:ext cx="8229600" cy="1878175"/>
          </a:xfrm>
        </p:spPr>
        <p:txBody>
          <a:bodyPr>
            <a:normAutofit/>
          </a:bodyPr>
          <a:lstStyle/>
          <a:p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Primijenjuje se za direktno mjerenje redukcijske sposobnosti </a:t>
            </a:r>
          </a:p>
          <a:p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Prednost – jednostavnost</a:t>
            </a:r>
          </a:p>
          <a:p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Nedostatak – nespecifičnost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282597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13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Diagram 20"/>
              <p:cNvGraphicFramePr/>
              <p:nvPr>
                <p:extLst>
                  <p:ext uri="{D42A27DB-BD31-4B8C-83A1-F6EECF244321}">
                    <p14:modId xmlns:p14="http://schemas.microsoft.com/office/powerpoint/2010/main" val="675868203"/>
                  </p:ext>
                </p:extLst>
              </p:nvPr>
            </p:nvGraphicFramePr>
            <p:xfrm>
              <a:off x="745783" y="2570361"/>
              <a:ext cx="7344816" cy="230425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</mc:Choice>
        <mc:Fallback xmlns="">
          <p:graphicFrame>
            <p:nvGraphicFramePr>
              <p:cNvPr id="21" name="Diagram 20"/>
              <p:cNvGraphicFramePr/>
              <p:nvPr>
                <p:extLst>
                  <p:ext uri="{D42A27DB-BD31-4B8C-83A1-F6EECF244321}">
                    <p14:modId xmlns:p14="http://schemas.microsoft.com/office/powerpoint/2010/main" val="675868203"/>
                  </p:ext>
                </p:extLst>
              </p:nvPr>
            </p:nvGraphicFramePr>
            <p:xfrm>
              <a:off x="745783" y="2570361"/>
              <a:ext cx="7344816" cy="230425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9" r:lo="rId10" r:qs="rId11" r:cs="rId12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89325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07504" y="153190"/>
            <a:ext cx="4968552" cy="720080"/>
            <a:chOff x="107504" y="153190"/>
            <a:chExt cx="4968552" cy="720080"/>
          </a:xfrm>
        </p:grpSpPr>
        <p:sp>
          <p:nvSpPr>
            <p:cNvPr id="9" name="Rectangle 8"/>
            <p:cNvSpPr/>
            <p:nvPr/>
          </p:nvSpPr>
          <p:spPr>
            <a:xfrm>
              <a:off x="107504" y="225198"/>
              <a:ext cx="4968552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8471" y="320339"/>
              <a:ext cx="1391407" cy="387480"/>
            </a:xfrm>
            <a:prstGeom prst="rect">
              <a:avLst/>
            </a:prstGeom>
          </p:spPr>
        </p:pic>
        <p:sp>
          <p:nvSpPr>
            <p:cNvPr id="11" name="Parallelogram 10"/>
            <p:cNvSpPr/>
            <p:nvPr/>
          </p:nvSpPr>
          <p:spPr>
            <a:xfrm>
              <a:off x="323528" y="153190"/>
              <a:ext cx="720080" cy="720080"/>
            </a:xfrm>
            <a:prstGeom prst="parallelogram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078" y="772429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hr-HR" sz="3200" dirty="0"/>
              <a:t>Elektrokemijske adaptacije spektrofotometrijskih metoda</a:t>
            </a:r>
            <a:endParaRPr lang="en-US" sz="3200" dirty="0"/>
          </a:p>
        </p:txBody>
      </p:sp>
      <p:sp>
        <p:nvSpPr>
          <p:cNvPr id="14" name="Text Placeholder 13"/>
          <p:cNvSpPr>
            <a:spLocks noGrp="1"/>
          </p:cNvSpPr>
          <p:nvPr>
            <p:ph idx="1"/>
          </p:nvPr>
        </p:nvSpPr>
        <p:spPr>
          <a:xfrm>
            <a:off x="467544" y="1683854"/>
            <a:ext cx="8229600" cy="2904120"/>
          </a:xfrm>
        </p:spPr>
        <p:txBody>
          <a:bodyPr>
            <a:normAutofit/>
          </a:bodyPr>
          <a:lstStyle/>
          <a:p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Spektrofotometrijski testovi – koriste kromofore koji mijenjaju apsorbanciju u ovisnosti o redoks formi</a:t>
            </a:r>
          </a:p>
          <a:p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Promjena redoks forme se može pratiti elektrokemijski</a:t>
            </a:r>
          </a:p>
          <a:p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Većina kromofora koji se koriste imaju redoks potencijal između 0,60 i 0,77 V</a:t>
            </a:r>
          </a:p>
          <a:p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Imaju širok spektar primjene i zaobilaze neke nedostatke spektrofotometrijskih metoda</a:t>
            </a:r>
          </a:p>
          <a:p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Glavni nedostatak je interferencija signala antioksidansima koji imaju slične oksidacijske potencijale kao kromofori</a:t>
            </a:r>
          </a:p>
          <a:p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282597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160498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07504" y="153190"/>
            <a:ext cx="4968552" cy="720080"/>
            <a:chOff x="107504" y="153190"/>
            <a:chExt cx="4968552" cy="720080"/>
          </a:xfrm>
        </p:grpSpPr>
        <p:sp>
          <p:nvSpPr>
            <p:cNvPr id="9" name="Rectangle 8"/>
            <p:cNvSpPr/>
            <p:nvPr/>
          </p:nvSpPr>
          <p:spPr>
            <a:xfrm>
              <a:off x="107504" y="225198"/>
              <a:ext cx="4968552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8471" y="320339"/>
              <a:ext cx="1391407" cy="387480"/>
            </a:xfrm>
            <a:prstGeom prst="rect">
              <a:avLst/>
            </a:prstGeom>
          </p:spPr>
        </p:pic>
        <p:sp>
          <p:nvSpPr>
            <p:cNvPr id="11" name="Parallelogram 10"/>
            <p:cNvSpPr/>
            <p:nvPr/>
          </p:nvSpPr>
          <p:spPr>
            <a:xfrm>
              <a:off x="323528" y="153190"/>
              <a:ext cx="720080" cy="720080"/>
            </a:xfrm>
            <a:prstGeom prst="parallelogram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078" y="896403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hr-HR" dirty="0"/>
              <a:t>Prednosti i nedostatci elektrokemijskih metoda </a:t>
            </a:r>
            <a:endParaRPr lang="en-US" sz="3200" dirty="0"/>
          </a:p>
        </p:txBody>
      </p:sp>
      <p:sp>
        <p:nvSpPr>
          <p:cNvPr id="14" name="Text Placeholder 13"/>
          <p:cNvSpPr>
            <a:spLocks noGrp="1"/>
          </p:cNvSpPr>
          <p:nvPr>
            <p:ph idx="1"/>
          </p:nvPr>
        </p:nvSpPr>
        <p:spPr>
          <a:xfrm>
            <a:off x="468603" y="2067694"/>
            <a:ext cx="8229600" cy="2904120"/>
          </a:xfrm>
        </p:spPr>
        <p:txBody>
          <a:bodyPr>
            <a:normAutofit/>
          </a:bodyPr>
          <a:lstStyle/>
          <a:p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Nedostatak </a:t>
            </a:r>
          </a:p>
          <a:p>
            <a:pPr lvl="1"/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Potencijal se ne može izraziti u apsolutnom smislu</a:t>
            </a:r>
          </a:p>
          <a:p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Trebalo bi obratiti pozornost na:</a:t>
            </a:r>
          </a:p>
          <a:p>
            <a:pPr lvl="1"/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Utjecaj otapala</a:t>
            </a:r>
          </a:p>
          <a:p>
            <a:pPr lvl="1"/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Utjecaj elektrolita</a:t>
            </a:r>
          </a:p>
          <a:p>
            <a:pPr lvl="1"/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Čišćenje elektrode</a:t>
            </a:r>
          </a:p>
          <a:p>
            <a:pPr lvl="1"/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Utjecaj većeg broja skeniranja</a:t>
            </a:r>
          </a:p>
          <a:p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Prednost:</a:t>
            </a:r>
          </a:p>
          <a:p>
            <a:pPr lvl="1"/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Mogućnost kvantificiranja različitih utjecaja</a:t>
            </a:r>
          </a:p>
          <a:p>
            <a:pPr lvl="1"/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Dostupnost softwarea za simuliranje eksperimenata</a:t>
            </a:r>
          </a:p>
          <a:p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282597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576476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07504" y="153190"/>
            <a:ext cx="4968552" cy="720080"/>
            <a:chOff x="107504" y="153190"/>
            <a:chExt cx="4968552" cy="720080"/>
          </a:xfrm>
        </p:grpSpPr>
        <p:sp>
          <p:nvSpPr>
            <p:cNvPr id="9" name="Rectangle 8"/>
            <p:cNvSpPr/>
            <p:nvPr/>
          </p:nvSpPr>
          <p:spPr>
            <a:xfrm>
              <a:off x="107504" y="225198"/>
              <a:ext cx="4968552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8471" y="320339"/>
              <a:ext cx="1391407" cy="387480"/>
            </a:xfrm>
            <a:prstGeom prst="rect">
              <a:avLst/>
            </a:prstGeom>
          </p:spPr>
        </p:pic>
        <p:sp>
          <p:nvSpPr>
            <p:cNvPr id="11" name="Parallelogram 10"/>
            <p:cNvSpPr/>
            <p:nvPr/>
          </p:nvSpPr>
          <p:spPr>
            <a:xfrm>
              <a:off x="323528" y="153190"/>
              <a:ext cx="720080" cy="720080"/>
            </a:xfrm>
            <a:prstGeom prst="parallelogram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078" y="896403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hr-HR" dirty="0"/>
              <a:t>Primjer iz industrije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282597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16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707655"/>
            <a:ext cx="8229600" cy="576064"/>
          </a:xfrm>
        </p:spPr>
        <p:txBody>
          <a:bodyPr>
            <a:normAutofit/>
          </a:bodyPr>
          <a:lstStyle/>
          <a:p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Testiranje stabilnosti novih i korištenih ulja za podmazivanje (</a:t>
            </a:r>
            <a:r>
              <a:rPr lang="hr-HR" sz="1400" dirty="0" err="1">
                <a:latin typeface="Arial" panose="020B0604020202020204" pitchFamily="34" charset="0"/>
                <a:cs typeface="Arial" panose="020B0604020202020204" pitchFamily="34" charset="0"/>
              </a:rPr>
              <a:t>lubrikanata</a:t>
            </a: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otating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pressure vessel oxidation test</a:t>
            </a:r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81" y="2302578"/>
            <a:ext cx="3212323" cy="19325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49570" t="31100" r="33034" b="20601"/>
          <a:stretch/>
        </p:blipFill>
        <p:spPr>
          <a:xfrm>
            <a:off x="4355976" y="2067694"/>
            <a:ext cx="3449488" cy="22322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568" y="4645872"/>
            <a:ext cx="56886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hr-HR" sz="1000" dirty="0">
                <a:hlinkClick r:id="rId6"/>
              </a:rPr>
              <a:t>https://testoil.com/services/oil-analysis/rpvot/</a:t>
            </a:r>
            <a:endParaRPr lang="hr-HR" sz="1000" dirty="0"/>
          </a:p>
          <a:p>
            <a:pPr marL="342900" indent="-342900">
              <a:buAutoNum type="arabicParenR"/>
            </a:pPr>
            <a:r>
              <a:rPr lang="hr-HR" sz="1000" dirty="0"/>
              <a:t>VA APPLICATION NOTE V-220, </a:t>
            </a:r>
            <a:r>
              <a:rPr lang="en-US" sz="1000" dirty="0"/>
              <a:t>Remaining Useful Life of lubricants</a:t>
            </a:r>
            <a:r>
              <a:rPr lang="hr-HR" sz="1000" dirty="0"/>
              <a:t>, </a:t>
            </a:r>
            <a:r>
              <a:rPr lang="hr-HR" sz="1000" dirty="0" err="1"/>
              <a:t>Metrohm</a:t>
            </a:r>
            <a:endParaRPr lang="hr-HR" sz="1000" dirty="0"/>
          </a:p>
          <a:p>
            <a:pPr marL="342900" indent="-342900">
              <a:buAutoNum type="arabicParenR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77254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23528" y="153190"/>
            <a:ext cx="4186350" cy="720080"/>
            <a:chOff x="323528" y="153190"/>
            <a:chExt cx="4186350" cy="72008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8471" y="320339"/>
              <a:ext cx="1391407" cy="387480"/>
            </a:xfrm>
            <a:prstGeom prst="rect">
              <a:avLst/>
            </a:prstGeom>
          </p:spPr>
        </p:pic>
        <p:sp>
          <p:nvSpPr>
            <p:cNvPr id="10" name="Parallelogram 9"/>
            <p:cNvSpPr/>
            <p:nvPr/>
          </p:nvSpPr>
          <p:spPr>
            <a:xfrm>
              <a:off x="323528" y="153190"/>
              <a:ext cx="720080" cy="720080"/>
            </a:xfrm>
            <a:prstGeom prst="parallelogram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90674" y="2045539"/>
            <a:ext cx="5987020" cy="309796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ko-KR" dirty="0">
                <a:latin typeface="Arial" pitchFamily="34" charset="0"/>
                <a:cs typeface="Arial" pitchFamily="34" charset="0"/>
              </a:rPr>
              <a:t>Elektrokemijske metode se ne koriste toliko često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ko-KR" dirty="0">
                <a:latin typeface="Arial" pitchFamily="34" charset="0"/>
                <a:cs typeface="Arial" pitchFamily="34" charset="0"/>
              </a:rPr>
              <a:t>Brojne prednosti: 		- Osjetljive</a:t>
            </a:r>
          </a:p>
          <a:p>
            <a:r>
              <a:rPr lang="hr-HR" altLang="ko-KR" dirty="0">
                <a:latin typeface="Arial" pitchFamily="34" charset="0"/>
                <a:cs typeface="Arial" pitchFamily="34" charset="0"/>
              </a:rPr>
              <a:t>			- Jednostavne</a:t>
            </a:r>
          </a:p>
          <a:p>
            <a:r>
              <a:rPr lang="hr-HR" altLang="ko-KR" dirty="0">
                <a:latin typeface="Arial" pitchFamily="34" charset="0"/>
                <a:cs typeface="Arial" pitchFamily="34" charset="0"/>
              </a:rPr>
              <a:t>			- Dobri limiti detekcije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ko-KR" dirty="0">
                <a:latin typeface="Arial" pitchFamily="34" charset="0"/>
                <a:cs typeface="Arial" pitchFamily="34" charset="0"/>
              </a:rPr>
              <a:t>Različite informacije:	- Analitički parametri</a:t>
            </a:r>
          </a:p>
          <a:p>
            <a:r>
              <a:rPr lang="hr-HR" altLang="ko-KR" dirty="0">
                <a:latin typeface="Arial" pitchFamily="34" charset="0"/>
                <a:cs typeface="Arial" pitchFamily="34" charset="0"/>
              </a:rPr>
              <a:t>			- Fizikalno-kemijski parametri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909496"/>
            <a:ext cx="9144000" cy="884466"/>
          </a:xfrm>
        </p:spPr>
        <p:txBody>
          <a:bodyPr/>
          <a:lstStyle/>
          <a:p>
            <a:r>
              <a:rPr lang="en-US" dirty="0"/>
              <a:t> </a:t>
            </a:r>
            <a:r>
              <a:rPr lang="hr-HR" dirty="0"/>
              <a:t>Zaključak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282597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17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860719"/>
            <a:ext cx="1850136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567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7504" y="153190"/>
            <a:ext cx="4968552" cy="720080"/>
            <a:chOff x="107504" y="153190"/>
            <a:chExt cx="4968552" cy="720080"/>
          </a:xfrm>
        </p:grpSpPr>
        <p:sp>
          <p:nvSpPr>
            <p:cNvPr id="9" name="Rectangle 8"/>
            <p:cNvSpPr/>
            <p:nvPr/>
          </p:nvSpPr>
          <p:spPr>
            <a:xfrm>
              <a:off x="107504" y="225198"/>
              <a:ext cx="4968552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8471" y="320339"/>
              <a:ext cx="1391407" cy="387480"/>
            </a:xfrm>
            <a:prstGeom prst="rect">
              <a:avLst/>
            </a:prstGeom>
          </p:spPr>
        </p:pic>
        <p:sp>
          <p:nvSpPr>
            <p:cNvPr id="11" name="Parallelogram 10"/>
            <p:cNvSpPr/>
            <p:nvPr/>
          </p:nvSpPr>
          <p:spPr>
            <a:xfrm>
              <a:off x="323528" y="153190"/>
              <a:ext cx="720080" cy="720080"/>
            </a:xfrm>
            <a:prstGeom prst="parallelogram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909496"/>
            <a:ext cx="9144000" cy="884466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282597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7" b="7943"/>
          <a:stretch/>
        </p:blipFill>
        <p:spPr>
          <a:xfrm>
            <a:off x="25" y="909496"/>
            <a:ext cx="7884368" cy="418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806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07504" y="153190"/>
            <a:ext cx="4968552" cy="720080"/>
            <a:chOff x="107504" y="153190"/>
            <a:chExt cx="4968552" cy="720080"/>
          </a:xfrm>
        </p:grpSpPr>
        <p:sp>
          <p:nvSpPr>
            <p:cNvPr id="13" name="Rectangle 12"/>
            <p:cNvSpPr/>
            <p:nvPr/>
          </p:nvSpPr>
          <p:spPr>
            <a:xfrm>
              <a:off x="107504" y="225198"/>
              <a:ext cx="4968552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8471" y="320339"/>
              <a:ext cx="1391407" cy="387480"/>
            </a:xfrm>
            <a:prstGeom prst="rect">
              <a:avLst/>
            </a:prstGeom>
          </p:spPr>
        </p:pic>
        <p:sp>
          <p:nvSpPr>
            <p:cNvPr id="15" name="Parallelogram 14"/>
            <p:cNvSpPr/>
            <p:nvPr/>
          </p:nvSpPr>
          <p:spPr>
            <a:xfrm>
              <a:off x="323528" y="153190"/>
              <a:ext cx="720080" cy="720080"/>
            </a:xfrm>
            <a:prstGeom prst="parallelogram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323528" y="1707654"/>
            <a:ext cx="5688632" cy="309796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ko-KR" dirty="0">
                <a:latin typeface="Arial" pitchFamily="34" charset="0"/>
                <a:cs typeface="Arial" pitchFamily="34" charset="0"/>
              </a:rPr>
              <a:t>Antioksidansi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ko-KR" dirty="0">
                <a:latin typeface="Arial" pitchFamily="34" charset="0"/>
                <a:cs typeface="Arial" pitchFamily="34" charset="0"/>
              </a:rPr>
              <a:t>Ukupni antioksidativni kapacitet (TAC)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ko-KR" dirty="0">
                <a:latin typeface="Arial" pitchFamily="34" charset="0"/>
                <a:cs typeface="Arial" pitchFamily="34" charset="0"/>
              </a:rPr>
              <a:t>Zanimljiv i potencijalno važan biomarker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ko-KR" dirty="0">
                <a:latin typeface="Arial" pitchFamily="34" charset="0"/>
                <a:cs typeface="Arial" pitchFamily="34" charset="0"/>
              </a:rPr>
              <a:t>Opsežna analiza za određivanje TAC-a</a:t>
            </a:r>
          </a:p>
          <a:p>
            <a:endParaRPr lang="hr-HR" altLang="ko-KR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ko-KR" dirty="0">
                <a:latin typeface="Arial" pitchFamily="34" charset="0"/>
                <a:cs typeface="Arial" pitchFamily="34" charset="0"/>
              </a:rPr>
              <a:t>Vremenski zahtjevno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ko-KR" dirty="0">
                <a:latin typeface="Arial" pitchFamily="34" charset="0"/>
                <a:cs typeface="Arial" pitchFamily="34" charset="0"/>
              </a:rPr>
              <a:t>Skupo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ko-KR" dirty="0">
                <a:latin typeface="Arial" pitchFamily="34" charset="0"/>
                <a:cs typeface="Arial" pitchFamily="34" charset="0"/>
              </a:rPr>
              <a:t>Tehnički gledano teško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909496"/>
            <a:ext cx="9144000" cy="884466"/>
          </a:xfrm>
        </p:spPr>
        <p:txBody>
          <a:bodyPr/>
          <a:lstStyle/>
          <a:p>
            <a:r>
              <a:rPr lang="en-US" dirty="0"/>
              <a:t> </a:t>
            </a:r>
            <a:r>
              <a:rPr lang="hr-HR" dirty="0"/>
              <a:t>UVOD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272464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1</a:t>
            </a:r>
          </a:p>
        </p:txBody>
      </p:sp>
      <p:sp>
        <p:nvSpPr>
          <p:cNvPr id="9" name="Multiply 8"/>
          <p:cNvSpPr/>
          <p:nvPr/>
        </p:nvSpPr>
        <p:spPr>
          <a:xfrm>
            <a:off x="899592" y="2931790"/>
            <a:ext cx="1872208" cy="9713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2" y="1543470"/>
            <a:ext cx="1353545" cy="30858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081" y="1082345"/>
            <a:ext cx="3035829" cy="113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07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7504" y="153190"/>
            <a:ext cx="4968552" cy="720080"/>
            <a:chOff x="107504" y="153190"/>
            <a:chExt cx="4968552" cy="720080"/>
          </a:xfrm>
        </p:grpSpPr>
        <p:sp>
          <p:nvSpPr>
            <p:cNvPr id="9" name="Rectangle 8"/>
            <p:cNvSpPr/>
            <p:nvPr/>
          </p:nvSpPr>
          <p:spPr>
            <a:xfrm>
              <a:off x="107504" y="225198"/>
              <a:ext cx="4968552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8471" y="320339"/>
              <a:ext cx="1391407" cy="387480"/>
            </a:xfrm>
            <a:prstGeom prst="rect">
              <a:avLst/>
            </a:prstGeom>
          </p:spPr>
        </p:pic>
        <p:sp>
          <p:nvSpPr>
            <p:cNvPr id="11" name="Parallelogram 10"/>
            <p:cNvSpPr/>
            <p:nvPr/>
          </p:nvSpPr>
          <p:spPr>
            <a:xfrm>
              <a:off x="323528" y="153190"/>
              <a:ext cx="720080" cy="720080"/>
            </a:xfrm>
            <a:prstGeom prst="parallelogram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909496"/>
            <a:ext cx="9144000" cy="884466"/>
          </a:xfrm>
        </p:spPr>
        <p:txBody>
          <a:bodyPr/>
          <a:lstStyle/>
          <a:p>
            <a:r>
              <a:rPr lang="en-US" dirty="0"/>
              <a:t> </a:t>
            </a:r>
            <a:r>
              <a:rPr lang="hr-HR" dirty="0"/>
              <a:t>Popis kratica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282597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19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9512" y="1830188"/>
            <a:ext cx="45365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ABTS - (2,2-azino-bis(3-etilbenzotiazolin-6-sulfonska kiselina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dirty="0"/>
              <a:t>TEAC - Trolox </a:t>
            </a:r>
            <a:r>
              <a:rPr lang="hr-HR" dirty="0" err="1"/>
              <a:t>equivalence</a:t>
            </a:r>
            <a:r>
              <a:rPr lang="hr-HR" dirty="0"/>
              <a:t> </a:t>
            </a:r>
            <a:r>
              <a:rPr lang="hr-HR" dirty="0" err="1"/>
              <a:t>antiokxidant</a:t>
            </a:r>
            <a:r>
              <a:rPr lang="hr-HR" dirty="0"/>
              <a:t> </a:t>
            </a:r>
            <a:r>
              <a:rPr lang="hr-HR" dirty="0" err="1"/>
              <a:t>capacity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dirty="0"/>
              <a:t>DPPH - 2,2-difenyl-1-picrylhydrazyl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dirty="0"/>
              <a:t>CUPRAC - </a:t>
            </a:r>
            <a:r>
              <a:rPr lang="hr-HR" dirty="0" err="1"/>
              <a:t>cupric</a:t>
            </a:r>
            <a:r>
              <a:rPr lang="hr-HR" dirty="0"/>
              <a:t> </a:t>
            </a:r>
            <a:r>
              <a:rPr lang="hr-HR" dirty="0" err="1"/>
              <a:t>ions</a:t>
            </a:r>
            <a:r>
              <a:rPr lang="hr-HR" dirty="0"/>
              <a:t> </a:t>
            </a:r>
            <a:r>
              <a:rPr lang="hr-HR" dirty="0" err="1"/>
              <a:t>reducing</a:t>
            </a:r>
            <a:r>
              <a:rPr lang="hr-HR" dirty="0"/>
              <a:t> </a:t>
            </a:r>
            <a:r>
              <a:rPr lang="hr-HR" dirty="0" err="1"/>
              <a:t>antioxidant</a:t>
            </a:r>
            <a:r>
              <a:rPr lang="hr-HR" dirty="0"/>
              <a:t> </a:t>
            </a:r>
            <a:r>
              <a:rPr lang="hr-HR" dirty="0" err="1"/>
              <a:t>power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dirty="0"/>
              <a:t>FRAP - </a:t>
            </a:r>
            <a:r>
              <a:rPr lang="hr-HR" dirty="0" err="1"/>
              <a:t>ferric</a:t>
            </a:r>
            <a:r>
              <a:rPr lang="hr-HR" dirty="0"/>
              <a:t> </a:t>
            </a:r>
            <a:r>
              <a:rPr lang="hr-HR" dirty="0" err="1"/>
              <a:t>reducing</a:t>
            </a:r>
            <a:r>
              <a:rPr lang="hr-HR" dirty="0"/>
              <a:t> </a:t>
            </a:r>
            <a:r>
              <a:rPr lang="hr-HR" dirty="0" err="1"/>
              <a:t>antioxidant</a:t>
            </a:r>
            <a:r>
              <a:rPr lang="hr-HR" dirty="0"/>
              <a:t> </a:t>
            </a:r>
            <a:r>
              <a:rPr lang="hr-HR" dirty="0" err="1"/>
              <a:t>power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dirty="0"/>
              <a:t>CERAC - </a:t>
            </a:r>
            <a:r>
              <a:rPr lang="hr-HR" dirty="0" err="1"/>
              <a:t>cerium</a:t>
            </a:r>
            <a:r>
              <a:rPr lang="hr-HR" dirty="0"/>
              <a:t> </a:t>
            </a:r>
            <a:r>
              <a:rPr lang="hr-HR" dirty="0" err="1"/>
              <a:t>based</a:t>
            </a:r>
            <a:r>
              <a:rPr lang="hr-HR" dirty="0"/>
              <a:t> </a:t>
            </a:r>
            <a:r>
              <a:rPr lang="hr-HR" dirty="0" err="1"/>
              <a:t>antioxidant</a:t>
            </a:r>
            <a:r>
              <a:rPr lang="hr-HR" dirty="0"/>
              <a:t> </a:t>
            </a:r>
            <a:r>
              <a:rPr lang="hr-HR" dirty="0" err="1"/>
              <a:t>capacity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</p:txBody>
      </p:sp>
      <p:sp>
        <p:nvSpPr>
          <p:cNvPr id="12" name="TextBox 11"/>
          <p:cNvSpPr txBox="1"/>
          <p:nvPr/>
        </p:nvSpPr>
        <p:spPr>
          <a:xfrm>
            <a:off x="4633475" y="1803817"/>
            <a:ext cx="45365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dirty="0"/>
              <a:t>ORAC - </a:t>
            </a:r>
            <a:r>
              <a:rPr lang="hr-HR" dirty="0" err="1"/>
              <a:t>oxygen</a:t>
            </a:r>
            <a:r>
              <a:rPr lang="hr-HR" dirty="0"/>
              <a:t> </a:t>
            </a:r>
            <a:r>
              <a:rPr lang="hr-HR" dirty="0" err="1"/>
              <a:t>radical</a:t>
            </a:r>
            <a:r>
              <a:rPr lang="hr-HR" dirty="0"/>
              <a:t> </a:t>
            </a:r>
            <a:r>
              <a:rPr lang="hr-HR" dirty="0" err="1"/>
              <a:t>absorbance</a:t>
            </a:r>
            <a:r>
              <a:rPr lang="hr-HR" dirty="0"/>
              <a:t> </a:t>
            </a:r>
            <a:r>
              <a:rPr lang="hr-HR" dirty="0" err="1"/>
              <a:t>capacity</a:t>
            </a:r>
            <a:r>
              <a:rPr lang="hr-HR" dirty="0"/>
              <a:t> 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dirty="0"/>
              <a:t>TRAP - total </a:t>
            </a:r>
            <a:r>
              <a:rPr lang="hr-HR" dirty="0" err="1"/>
              <a:t>radical-trapping</a:t>
            </a:r>
            <a:r>
              <a:rPr lang="hr-HR" dirty="0"/>
              <a:t> </a:t>
            </a:r>
            <a:r>
              <a:rPr lang="hr-HR" dirty="0" err="1"/>
              <a:t>antioxidant</a:t>
            </a:r>
            <a:r>
              <a:rPr lang="hr-HR" dirty="0"/>
              <a:t> </a:t>
            </a:r>
            <a:r>
              <a:rPr lang="hr-HR" dirty="0" err="1"/>
              <a:t>parameter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dirty="0"/>
              <a:t>IOU - </a:t>
            </a:r>
            <a:r>
              <a:rPr lang="hr-HR" dirty="0" err="1"/>
              <a:t>inhibited</a:t>
            </a:r>
            <a:r>
              <a:rPr lang="hr-HR" dirty="0"/>
              <a:t> </a:t>
            </a:r>
            <a:r>
              <a:rPr lang="hr-HR" dirty="0" err="1"/>
              <a:t>oxygen</a:t>
            </a:r>
            <a:r>
              <a:rPr lang="hr-HR" dirty="0"/>
              <a:t> </a:t>
            </a:r>
            <a:r>
              <a:rPr lang="hr-HR" dirty="0" err="1"/>
              <a:t>uptake</a:t>
            </a:r>
            <a:endParaRPr lang="hr-H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21368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07504" y="153190"/>
            <a:ext cx="4968552" cy="720080"/>
            <a:chOff x="107504" y="153190"/>
            <a:chExt cx="4968552" cy="720080"/>
          </a:xfrm>
        </p:grpSpPr>
        <p:sp>
          <p:nvSpPr>
            <p:cNvPr id="13" name="Rectangle 12"/>
            <p:cNvSpPr/>
            <p:nvPr/>
          </p:nvSpPr>
          <p:spPr>
            <a:xfrm>
              <a:off x="107504" y="225198"/>
              <a:ext cx="4968552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8471" y="320339"/>
              <a:ext cx="1391407" cy="387480"/>
            </a:xfrm>
            <a:prstGeom prst="rect">
              <a:avLst/>
            </a:prstGeom>
          </p:spPr>
        </p:pic>
        <p:sp>
          <p:nvSpPr>
            <p:cNvPr id="15" name="Parallelogram 14"/>
            <p:cNvSpPr/>
            <p:nvPr/>
          </p:nvSpPr>
          <p:spPr>
            <a:xfrm>
              <a:off x="323528" y="153190"/>
              <a:ext cx="720080" cy="720080"/>
            </a:xfrm>
            <a:prstGeom prst="parallelogram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6" y="886972"/>
            <a:ext cx="9144000" cy="884466"/>
          </a:xfrm>
        </p:spPr>
        <p:txBody>
          <a:bodyPr/>
          <a:lstStyle/>
          <a:p>
            <a:r>
              <a:rPr lang="en-US" dirty="0"/>
              <a:t> </a:t>
            </a:r>
            <a:r>
              <a:rPr lang="hr-HR" dirty="0"/>
              <a:t>Metode određivanja TAC-a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Spektrofotometrijske metode</a:t>
            </a:r>
          </a:p>
          <a:p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184" y="1928875"/>
            <a:ext cx="2844316" cy="22754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272464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2</a:t>
            </a:r>
          </a:p>
        </p:txBody>
      </p: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1991877303"/>
              </p:ext>
            </p:extLst>
          </p:nvPr>
        </p:nvGraphicFramePr>
        <p:xfrm>
          <a:off x="412010" y="1951342"/>
          <a:ext cx="5121980" cy="3104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07504" y="153190"/>
            <a:ext cx="4968552" cy="720080"/>
            <a:chOff x="107504" y="153190"/>
            <a:chExt cx="4968552" cy="720080"/>
          </a:xfrm>
        </p:grpSpPr>
        <p:sp>
          <p:nvSpPr>
            <p:cNvPr id="12" name="Rectangle 11"/>
            <p:cNvSpPr/>
            <p:nvPr/>
          </p:nvSpPr>
          <p:spPr>
            <a:xfrm>
              <a:off x="107504" y="225198"/>
              <a:ext cx="4968552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8471" y="320339"/>
              <a:ext cx="1391407" cy="387480"/>
            </a:xfrm>
            <a:prstGeom prst="rect">
              <a:avLst/>
            </a:prstGeom>
          </p:spPr>
        </p:pic>
        <p:sp>
          <p:nvSpPr>
            <p:cNvPr id="14" name="Parallelogram 13"/>
            <p:cNvSpPr/>
            <p:nvPr/>
          </p:nvSpPr>
          <p:spPr>
            <a:xfrm>
              <a:off x="323528" y="153190"/>
              <a:ext cx="720080" cy="720080"/>
            </a:xfrm>
            <a:prstGeom prst="parallelogram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323528" y="2211710"/>
            <a:ext cx="5256584" cy="309796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ko-KR" dirty="0">
                <a:latin typeface="Arial" pitchFamily="34" charset="0"/>
                <a:cs typeface="Arial" pitchFamily="34" charset="0"/>
              </a:rPr>
              <a:t>Trolox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ko-KR" dirty="0">
                <a:latin typeface="Arial" pitchFamily="34" charset="0"/>
                <a:cs typeface="Arial" pitchFamily="34" charset="0"/>
              </a:rPr>
              <a:t>Galna kiselina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ko-KR" dirty="0">
                <a:latin typeface="Arial" pitchFamily="34" charset="0"/>
                <a:cs typeface="Arial" pitchFamily="34" charset="0"/>
              </a:rPr>
              <a:t>Askorbinska kiselina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ko-KR" dirty="0">
                <a:latin typeface="Arial" pitchFamily="34" charset="0"/>
                <a:cs typeface="Arial" pitchFamily="34" charset="0"/>
              </a:rPr>
              <a:t>Kvercetin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148" y="810769"/>
            <a:ext cx="9144000" cy="884466"/>
          </a:xfrm>
        </p:spPr>
        <p:txBody>
          <a:bodyPr/>
          <a:lstStyle/>
          <a:p>
            <a:r>
              <a:rPr lang="en-US" dirty="0"/>
              <a:t> </a:t>
            </a:r>
            <a:r>
              <a:rPr lang="hr-HR" dirty="0"/>
              <a:t>Ekvivalentne mjerne jedinice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272464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1995686"/>
            <a:ext cx="4293354" cy="22880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03484" y="3514469"/>
            <a:ext cx="13532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dirty="0"/>
              <a:t>Askorbinska kiselina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54196" y="3066524"/>
            <a:ext cx="5437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dirty="0"/>
              <a:t>Trolox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41408" y="2443631"/>
            <a:ext cx="9861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dirty="0" err="1"/>
              <a:t>Galna</a:t>
            </a:r>
            <a:r>
              <a:rPr lang="hr-HR" sz="1000" dirty="0"/>
              <a:t> kiselina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78416" y="1995686"/>
            <a:ext cx="7168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dirty="0" err="1"/>
              <a:t>Kvercetin</a:t>
            </a:r>
            <a:endParaRPr lang="hr-HR" sz="1000" dirty="0"/>
          </a:p>
        </p:txBody>
      </p:sp>
    </p:spTree>
    <p:extLst>
      <p:ext uri="{BB962C8B-B14F-4D97-AF65-F5344CB8AC3E}">
        <p14:creationId xmlns:p14="http://schemas.microsoft.com/office/powerpoint/2010/main" val="2040831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7504" y="153190"/>
            <a:ext cx="4968552" cy="720080"/>
            <a:chOff x="107504" y="153190"/>
            <a:chExt cx="4968552" cy="720080"/>
          </a:xfrm>
        </p:grpSpPr>
        <p:sp>
          <p:nvSpPr>
            <p:cNvPr id="8" name="Rectangle 7"/>
            <p:cNvSpPr/>
            <p:nvPr/>
          </p:nvSpPr>
          <p:spPr>
            <a:xfrm>
              <a:off x="107504" y="225198"/>
              <a:ext cx="4968552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8471" y="320339"/>
              <a:ext cx="1391407" cy="387480"/>
            </a:xfrm>
            <a:prstGeom prst="rect">
              <a:avLst/>
            </a:prstGeom>
          </p:spPr>
        </p:pic>
        <p:sp>
          <p:nvSpPr>
            <p:cNvPr id="10" name="Parallelogram 9"/>
            <p:cNvSpPr/>
            <p:nvPr/>
          </p:nvSpPr>
          <p:spPr>
            <a:xfrm>
              <a:off x="323528" y="153190"/>
              <a:ext cx="720080" cy="720080"/>
            </a:xfrm>
            <a:prstGeom prst="parallelogram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14901" y="2355726"/>
            <a:ext cx="5256584" cy="309796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ko-KR" dirty="0">
                <a:latin typeface="Arial" pitchFamily="34" charset="0"/>
                <a:cs typeface="Arial" pitchFamily="34" charset="0"/>
              </a:rPr>
              <a:t>pH, otapala, temperatura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ko-KR" dirty="0">
                <a:latin typeface="Arial" pitchFamily="34" charset="0"/>
                <a:cs typeface="Arial" pitchFamily="34" charset="0"/>
              </a:rPr>
              <a:t>Tip indikatora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ko-KR" dirty="0">
                <a:latin typeface="Arial" pitchFamily="34" charset="0"/>
                <a:cs typeface="Arial" pitchFamily="34" charset="0"/>
              </a:rPr>
              <a:t>Nemogućnost određivanja nekih antioksidanasa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ko-KR" dirty="0">
                <a:latin typeface="Arial" pitchFamily="34" charset="0"/>
                <a:cs typeface="Arial" pitchFamily="34" charset="0"/>
              </a:rPr>
              <a:t>Neusporedivost rezultata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909496"/>
            <a:ext cx="9144000" cy="884466"/>
          </a:xfrm>
        </p:spPr>
        <p:txBody>
          <a:bodyPr/>
          <a:lstStyle/>
          <a:p>
            <a:r>
              <a:rPr lang="en-US" dirty="0"/>
              <a:t> </a:t>
            </a:r>
            <a:r>
              <a:rPr lang="hr-HR" dirty="0"/>
              <a:t>Ograničenja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272464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707654"/>
            <a:ext cx="4428600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28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07504" y="153190"/>
            <a:ext cx="4968552" cy="720080"/>
            <a:chOff x="107504" y="153190"/>
            <a:chExt cx="4968552" cy="720080"/>
          </a:xfrm>
        </p:grpSpPr>
        <p:sp>
          <p:nvSpPr>
            <p:cNvPr id="9" name="Rectangle 8"/>
            <p:cNvSpPr/>
            <p:nvPr/>
          </p:nvSpPr>
          <p:spPr>
            <a:xfrm>
              <a:off x="107504" y="225198"/>
              <a:ext cx="4968552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8471" y="320339"/>
              <a:ext cx="1391407" cy="387480"/>
            </a:xfrm>
            <a:prstGeom prst="rect">
              <a:avLst/>
            </a:prstGeom>
          </p:spPr>
        </p:pic>
        <p:sp>
          <p:nvSpPr>
            <p:cNvPr id="11" name="Parallelogram 10"/>
            <p:cNvSpPr/>
            <p:nvPr/>
          </p:nvSpPr>
          <p:spPr>
            <a:xfrm>
              <a:off x="323528" y="153190"/>
              <a:ext cx="720080" cy="720080"/>
            </a:xfrm>
            <a:prstGeom prst="parallelogram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79512" y="1816833"/>
            <a:ext cx="5256584" cy="309796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ko-KR" dirty="0">
                <a:latin typeface="Arial" pitchFamily="34" charset="0"/>
                <a:cs typeface="Arial" pitchFamily="34" charset="0"/>
              </a:rPr>
              <a:t>Brze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ko-KR" dirty="0">
                <a:latin typeface="Arial" pitchFamily="34" charset="0"/>
                <a:cs typeface="Arial" pitchFamily="34" charset="0"/>
              </a:rPr>
              <a:t>Jednostavne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ko-KR" dirty="0">
                <a:latin typeface="Arial" pitchFamily="34" charset="0"/>
                <a:cs typeface="Arial" pitchFamily="34" charset="0"/>
              </a:rPr>
              <a:t>Relativno jeftine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ko-KR" dirty="0">
                <a:latin typeface="Arial" pitchFamily="34" charset="0"/>
                <a:cs typeface="Arial" pitchFamily="34" charset="0"/>
              </a:rPr>
              <a:t>Ne mijenjanju </a:t>
            </a:r>
            <a:r>
              <a:rPr lang="hr-HR" altLang="ko-KR" dirty="0" err="1">
                <a:latin typeface="Arial" pitchFamily="34" charset="0"/>
                <a:cs typeface="Arial" pitchFamily="34" charset="0"/>
              </a:rPr>
              <a:t>nativne</a:t>
            </a:r>
            <a:r>
              <a:rPr lang="hr-HR" altLang="ko-KR" dirty="0">
                <a:latin typeface="Arial" pitchFamily="34" charset="0"/>
                <a:cs typeface="Arial" pitchFamily="34" charset="0"/>
              </a:rPr>
              <a:t> uvjete uzorka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ko-KR" dirty="0">
                <a:latin typeface="Arial" pitchFamily="34" charset="0"/>
                <a:cs typeface="Arial" pitchFamily="34" charset="0"/>
              </a:rPr>
              <a:t>Bolja mogućnost standardizacije i usporedivosti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ko-KR" dirty="0">
                <a:latin typeface="Arial" pitchFamily="34" charset="0"/>
                <a:cs typeface="Arial" pitchFamily="34" charset="0"/>
              </a:rPr>
              <a:t>Manje interferencija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ko-KR" dirty="0">
                <a:latin typeface="Arial" pitchFamily="34" charset="0"/>
                <a:cs typeface="Arial" pitchFamily="34" charset="0"/>
              </a:rPr>
              <a:t>Različiti parametri dobiveni unutar istog mjerenja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ko-KR" dirty="0">
                <a:latin typeface="Arial" pitchFamily="34" charset="0"/>
                <a:cs typeface="Arial" pitchFamily="34" charset="0"/>
              </a:rPr>
              <a:t>Dobri limiti detekcije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909496"/>
            <a:ext cx="9144000" cy="884466"/>
          </a:xfrm>
        </p:spPr>
        <p:txBody>
          <a:bodyPr/>
          <a:lstStyle/>
          <a:p>
            <a:r>
              <a:rPr lang="en-US" dirty="0"/>
              <a:t> </a:t>
            </a:r>
            <a:r>
              <a:rPr lang="hr-HR" dirty="0"/>
              <a:t>Elektrokemijske metode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272464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707654"/>
            <a:ext cx="3699707" cy="262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734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7504" y="153190"/>
            <a:ext cx="4968552" cy="720080"/>
            <a:chOff x="107504" y="153190"/>
            <a:chExt cx="4968552" cy="720080"/>
          </a:xfrm>
        </p:grpSpPr>
        <p:sp>
          <p:nvSpPr>
            <p:cNvPr id="11" name="Rectangle 10"/>
            <p:cNvSpPr/>
            <p:nvPr/>
          </p:nvSpPr>
          <p:spPr>
            <a:xfrm>
              <a:off x="107504" y="225198"/>
              <a:ext cx="4968552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8471" y="320339"/>
              <a:ext cx="1391407" cy="387480"/>
            </a:xfrm>
            <a:prstGeom prst="rect">
              <a:avLst/>
            </a:prstGeom>
          </p:spPr>
        </p:pic>
        <p:sp>
          <p:nvSpPr>
            <p:cNvPr id="13" name="Parallelogram 12"/>
            <p:cNvSpPr/>
            <p:nvPr/>
          </p:nvSpPr>
          <p:spPr>
            <a:xfrm>
              <a:off x="323528" y="153190"/>
              <a:ext cx="720080" cy="720080"/>
            </a:xfrm>
            <a:prstGeom prst="parallelogram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323528" y="1840714"/>
            <a:ext cx="5256584" cy="309796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ko-KR" dirty="0">
                <a:latin typeface="Arial" pitchFamily="34" charset="0"/>
                <a:cs typeface="Arial" pitchFamily="34" charset="0"/>
              </a:rPr>
              <a:t>Različiti tipovi uzoraka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ko-KR" dirty="0">
                <a:latin typeface="Arial" pitchFamily="34" charset="0"/>
                <a:cs typeface="Arial" pitchFamily="34" charset="0"/>
              </a:rPr>
              <a:t>Promjena potencijala – mjerenje struje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ko-KR" dirty="0">
                <a:latin typeface="Arial" pitchFamily="34" charset="0"/>
                <a:cs typeface="Arial" pitchFamily="34" charset="0"/>
              </a:rPr>
              <a:t>Potencijal pika (Ep)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ko-KR" dirty="0">
                <a:latin typeface="Arial" pitchFamily="34" charset="0"/>
                <a:cs typeface="Arial" pitchFamily="34" charset="0"/>
              </a:rPr>
              <a:t>Struja pika (</a:t>
            </a:r>
            <a:r>
              <a:rPr lang="hr-HR" altLang="ko-KR" dirty="0" err="1">
                <a:latin typeface="Arial" pitchFamily="34" charset="0"/>
                <a:cs typeface="Arial" pitchFamily="34" charset="0"/>
              </a:rPr>
              <a:t>Ip</a:t>
            </a:r>
            <a:r>
              <a:rPr lang="hr-HR" altLang="ko-KR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909496"/>
            <a:ext cx="9144000" cy="884466"/>
          </a:xfrm>
        </p:spPr>
        <p:txBody>
          <a:bodyPr/>
          <a:lstStyle/>
          <a:p>
            <a:r>
              <a:rPr lang="en-US" dirty="0"/>
              <a:t> </a:t>
            </a:r>
            <a:r>
              <a:rPr lang="hr-HR" dirty="0"/>
              <a:t>Ciklička voltametrija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272464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0250" r="41232" b="15929"/>
          <a:stretch/>
        </p:blipFill>
        <p:spPr>
          <a:xfrm>
            <a:off x="772006" y="2954369"/>
            <a:ext cx="3378569" cy="18722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9094" y="1087980"/>
            <a:ext cx="2369941" cy="18066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584" y="2938487"/>
            <a:ext cx="2448272" cy="18129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-154" b="22214"/>
          <a:stretch/>
        </p:blipFill>
        <p:spPr>
          <a:xfrm>
            <a:off x="7050856" y="1584420"/>
            <a:ext cx="2020485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415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07504" y="153190"/>
            <a:ext cx="4968552" cy="720080"/>
            <a:chOff x="107504" y="153190"/>
            <a:chExt cx="4968552" cy="720080"/>
          </a:xfrm>
        </p:grpSpPr>
        <p:sp>
          <p:nvSpPr>
            <p:cNvPr id="9" name="Rectangle 8"/>
            <p:cNvSpPr/>
            <p:nvPr/>
          </p:nvSpPr>
          <p:spPr>
            <a:xfrm>
              <a:off x="107504" y="225198"/>
              <a:ext cx="4968552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8471" y="320339"/>
              <a:ext cx="1391407" cy="387480"/>
            </a:xfrm>
            <a:prstGeom prst="rect">
              <a:avLst/>
            </a:prstGeom>
          </p:spPr>
        </p:pic>
        <p:sp>
          <p:nvSpPr>
            <p:cNvPr id="11" name="Parallelogram 10"/>
            <p:cNvSpPr/>
            <p:nvPr/>
          </p:nvSpPr>
          <p:spPr>
            <a:xfrm>
              <a:off x="323528" y="153190"/>
              <a:ext cx="720080" cy="720080"/>
            </a:xfrm>
            <a:prstGeom prst="parallelogram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-155568" y="1707654"/>
            <a:ext cx="5256584" cy="309796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ko-KR" dirty="0">
                <a:latin typeface="Arial" pitchFamily="34" charset="0"/>
                <a:cs typeface="Arial" pitchFamily="34" charset="0"/>
              </a:rPr>
              <a:t>Selektivna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ko-KR" dirty="0">
                <a:latin typeface="Arial" pitchFamily="34" charset="0"/>
                <a:cs typeface="Arial" pitchFamily="34" charset="0"/>
              </a:rPr>
              <a:t>Osjetljiva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ko-KR" dirty="0">
                <a:latin typeface="Arial" pitchFamily="34" charset="0"/>
                <a:cs typeface="Arial" pitchFamily="34" charset="0"/>
              </a:rPr>
              <a:t>Linearna promjena potencijala na koju su superponirani pulsovi fiksirane magnitude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ko-KR" dirty="0">
                <a:latin typeface="Arial" pitchFamily="34" charset="0"/>
                <a:cs typeface="Arial" pitchFamily="34" charset="0"/>
              </a:rPr>
              <a:t>Pozicija pika – vrsta analita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ko-KR" dirty="0">
                <a:latin typeface="Arial" pitchFamily="34" charset="0"/>
                <a:cs typeface="Arial" pitchFamily="34" charset="0"/>
              </a:rPr>
              <a:t>Visina pika – povezana s koncentracijom</a:t>
            </a:r>
          </a:p>
          <a:p>
            <a:endParaRPr lang="hr-HR" altLang="ko-KR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altLang="ko-K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909496"/>
            <a:ext cx="9144000" cy="884466"/>
          </a:xfrm>
        </p:spPr>
        <p:txBody>
          <a:bodyPr/>
          <a:lstStyle/>
          <a:p>
            <a:r>
              <a:rPr lang="en-US" dirty="0"/>
              <a:t> </a:t>
            </a:r>
            <a:r>
              <a:rPr lang="hr-HR" dirty="0"/>
              <a:t>Diferencijalna pulsna voltametrija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272464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2161" r="35507" b="12161"/>
          <a:stretch/>
        </p:blipFill>
        <p:spPr>
          <a:xfrm>
            <a:off x="3783368" y="2859782"/>
            <a:ext cx="3433303" cy="18002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2897" b="21878"/>
          <a:stretch/>
        </p:blipFill>
        <p:spPr>
          <a:xfrm>
            <a:off x="7269039" y="2067695"/>
            <a:ext cx="1874962" cy="29989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3476396"/>
            <a:ext cx="2578919" cy="162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222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07504" y="153190"/>
            <a:ext cx="4968552" cy="720080"/>
            <a:chOff x="107504" y="153190"/>
            <a:chExt cx="4968552" cy="720080"/>
          </a:xfrm>
        </p:grpSpPr>
        <p:sp>
          <p:nvSpPr>
            <p:cNvPr id="14" name="Rectangle 13"/>
            <p:cNvSpPr/>
            <p:nvPr/>
          </p:nvSpPr>
          <p:spPr>
            <a:xfrm>
              <a:off x="107504" y="225198"/>
              <a:ext cx="4968552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8471" y="320339"/>
              <a:ext cx="1391407" cy="387480"/>
            </a:xfrm>
            <a:prstGeom prst="rect">
              <a:avLst/>
            </a:prstGeom>
          </p:spPr>
        </p:pic>
        <p:sp>
          <p:nvSpPr>
            <p:cNvPr id="16" name="Parallelogram 15"/>
            <p:cNvSpPr/>
            <p:nvPr/>
          </p:nvSpPr>
          <p:spPr>
            <a:xfrm>
              <a:off x="323528" y="153190"/>
              <a:ext cx="720080" cy="720080"/>
            </a:xfrm>
            <a:prstGeom prst="parallelogram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-155568" y="1707654"/>
            <a:ext cx="5256584" cy="309796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ko-KR" dirty="0">
                <a:latin typeface="Arial" pitchFamily="34" charset="0"/>
                <a:cs typeface="Arial" pitchFamily="34" charset="0"/>
              </a:rPr>
              <a:t>Valna forma koja je sastavljena od simetričnih kvadratnih valova koji su superponirani na linearni potencijal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altLang="ko-KR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altLang="ko-KR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altLang="ko-K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909496"/>
            <a:ext cx="9144000" cy="884466"/>
          </a:xfrm>
        </p:spPr>
        <p:txBody>
          <a:bodyPr/>
          <a:lstStyle/>
          <a:p>
            <a:r>
              <a:rPr lang="en-US" dirty="0"/>
              <a:t> </a:t>
            </a:r>
            <a:r>
              <a:rPr lang="hr-HR" dirty="0"/>
              <a:t>Voltametrija kvadratnog vala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272464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8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814" y="2355726"/>
            <a:ext cx="5696127" cy="252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410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6546</TotalTime>
  <Words>638</Words>
  <Application>Microsoft Office PowerPoint</Application>
  <PresentationFormat>On-screen Show (16:9)</PresentationFormat>
  <Paragraphs>154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맑은 고딕</vt:lpstr>
      <vt:lpstr>Arial</vt:lpstr>
      <vt:lpstr>Calibri</vt:lpstr>
      <vt:lpstr>Cambria Math</vt:lpstr>
      <vt:lpstr>Times New Roman</vt:lpstr>
      <vt:lpstr>Office Theme</vt:lpstr>
      <vt:lpstr>Custom Design</vt:lpstr>
      <vt:lpstr>PowerPoint Presentation</vt:lpstr>
      <vt:lpstr> UVOD</vt:lpstr>
      <vt:lpstr> Metode određivanja TAC-a</vt:lpstr>
      <vt:lpstr> Ekvivalentne mjerne jedinice</vt:lpstr>
      <vt:lpstr> Ograničenja</vt:lpstr>
      <vt:lpstr> Elektrokemijske metode</vt:lpstr>
      <vt:lpstr> Ciklička voltametrija</vt:lpstr>
      <vt:lpstr> Diferencijalna pulsna voltametrija</vt:lpstr>
      <vt:lpstr> Voltametrija kvadratnog vala</vt:lpstr>
      <vt:lpstr> Amperometrija</vt:lpstr>
      <vt:lpstr> Kronoamperometrija</vt:lpstr>
      <vt:lpstr> Biamperometrija</vt:lpstr>
      <vt:lpstr> Potenciometrija</vt:lpstr>
      <vt:lpstr> Antioksidativna moć i elektrokemijski indeks </vt:lpstr>
      <vt:lpstr> Elektrokemijske adaptacije spektrofotometrijskih metoda</vt:lpstr>
      <vt:lpstr> Prednosti i nedostatci elektrokemijskih metoda </vt:lpstr>
      <vt:lpstr> Primjer iz industrije</vt:lpstr>
      <vt:lpstr> Zaključak</vt:lpstr>
      <vt:lpstr> </vt:lpstr>
      <vt:lpstr> Popis kratica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Mamica Dubrovich</cp:lastModifiedBy>
  <cp:revision>86</cp:revision>
  <dcterms:created xsi:type="dcterms:W3CDTF">2014-04-01T16:27:38Z</dcterms:created>
  <dcterms:modified xsi:type="dcterms:W3CDTF">2021-04-16T11:12:26Z</dcterms:modified>
</cp:coreProperties>
</file>