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77" r:id="rId4"/>
    <p:sldId id="275" r:id="rId5"/>
    <p:sldId id="258" r:id="rId6"/>
    <p:sldId id="259" r:id="rId7"/>
    <p:sldId id="260" r:id="rId8"/>
    <p:sldId id="280" r:id="rId9"/>
    <p:sldId id="261" r:id="rId10"/>
    <p:sldId id="282" r:id="rId11"/>
    <p:sldId id="262" r:id="rId12"/>
    <p:sldId id="264" r:id="rId13"/>
    <p:sldId id="267" r:id="rId14"/>
    <p:sldId id="281" r:id="rId15"/>
    <p:sldId id="269" r:id="rId16"/>
    <p:sldId id="263" r:id="rId17"/>
    <p:sldId id="266" r:id="rId18"/>
    <p:sldId id="274" r:id="rId19"/>
    <p:sldId id="283" r:id="rId20"/>
    <p:sldId id="278" r:id="rId21"/>
  </p:sldIdLst>
  <p:sldSz cx="12192000" cy="6858000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23894-02B7-E2DA-013C-1F68F58061E1}" v="65" dt="2024-03-25T14:06:31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6238B-96F8-4058-A89B-E3F94463DD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B691C-69A9-4B84-824A-ED9BB5DBC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7B31-E70D-4FDD-85AA-EE601209995F}" type="datetimeFigureOut">
              <a:rPr lang="hr-HR" smtClean="0"/>
              <a:t>3.4.2024.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FB412-2C8D-4C25-B800-26ED444B14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5B3F9-C47C-4B11-BF2A-D6D27AFA09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CD6A1-10A9-4014-B48E-A183BB9805F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226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0902-2A76-42E5-85F5-CCB6E37FE4DD}" type="datetimeFigureOut">
              <a:rPr lang="hr-HR" smtClean="0"/>
              <a:t>3.4.2024.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1805-19AD-4906-B0A1-A26675C283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8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Promijeniti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referencu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1805-19AD-4906-B0A1-A26675C2835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4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92F0-0D25-4BA7-8FB3-3F939F27B032}" type="datetime1">
              <a:rPr lang="hr-HR" smtClean="0"/>
              <a:t>3.4.2024.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01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DEE2-1AF3-421E-B0C4-AFAE08DB6094}" type="datetime1">
              <a:rPr lang="hr-HR" smtClean="0"/>
              <a:t>3.4.2024.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51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76E-2C98-4C36-AA1C-C2D6AF4E807A}" type="datetime1">
              <a:rPr lang="hr-HR" smtClean="0"/>
              <a:t>3.4.2024.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4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7F02-6AB1-4E45-8EC1-B01A3F0ECC74}" type="datetime1">
              <a:rPr lang="hr-HR" smtClean="0"/>
              <a:t>3.4.2024.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41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9522-AEEF-45FF-AE58-AE03E1385A0D}" type="datetime1">
              <a:rPr lang="hr-HR" smtClean="0"/>
              <a:t>3.4.2024.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87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4004-01B0-4FB3-8CFC-5EF929E01737}" type="datetime1">
              <a:rPr lang="hr-HR" smtClean="0"/>
              <a:t>3.4.2024.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83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69EE1-45CB-4D8A-9603-1B5FB3E3FDDE}" type="datetime1">
              <a:rPr lang="hr-HR" smtClean="0"/>
              <a:t>3.4.2024.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66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D6B2-3D90-4792-8454-EC86307F2C53}" type="datetime1">
              <a:rPr lang="hr-HR" smtClean="0"/>
              <a:t>3.4.2024.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85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CE5C-401B-4190-9C61-4C0BA6EA92A7}" type="datetime1">
              <a:rPr lang="hr-HR" smtClean="0"/>
              <a:t>3.4.2024.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91C-6C67-4D48-84C0-2589D497D9C6}" type="datetime1">
              <a:rPr lang="hr-HR" smtClean="0"/>
              <a:t>3.4.2024.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6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2192-D29D-49C9-837C-7A48D61784E6}" type="datetime1">
              <a:rPr lang="hr-HR" smtClean="0"/>
              <a:t>3.4.2024.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46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8D87-14F8-47BF-AD49-607CBDC87872}" type="datetime1">
              <a:rPr lang="hr-HR" smtClean="0"/>
              <a:t>3.4.2024.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CECA-7673-4817-BA89-A2097D3C4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0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095336" y="12371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PRIRODOSLOVNO-MATEMATIČKI FAKULTET</a:t>
            </a:r>
          </a:p>
          <a:p>
            <a:pPr algn="ctr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odsjek</a:t>
            </a:r>
          </a:p>
          <a:p>
            <a:pPr algn="ctr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Poslijediplomski sveučilišni studij</a:t>
            </a:r>
          </a:p>
          <a:p>
            <a:pPr algn="ctr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Smjer: Fizikalna kemija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402" y="196508"/>
            <a:ext cx="1383868" cy="8697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81134" y="2656114"/>
            <a:ext cx="9294224" cy="1408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Kemijska funkcionalizacija dvodimenzionalnih dihalkogenida prijelaznih metala (2D TMD)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7225" y="4406211"/>
            <a:ext cx="8915399" cy="2342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Kemijski seminar 1</a:t>
            </a:r>
          </a:p>
          <a:p>
            <a:pPr algn="ctr"/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Jurković</a:t>
            </a:r>
          </a:p>
          <a:p>
            <a:pPr algn="ctr"/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travnja 2024.</a:t>
            </a:r>
          </a:p>
          <a:p>
            <a:pPr algn="ctr"/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</a:t>
            </a:r>
          </a:p>
          <a:p>
            <a:pPr algn="ctr"/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7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12FE-E5E0-4A86-B449-124257DA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Reducensom aktivirana funkcionalizacija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F1392-4023-4EBE-AACD-6F68ACD5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10</a:t>
            </a:fld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3B930-6E8A-4328-9A7E-AD08BE592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92" y="1666816"/>
            <a:ext cx="9248434" cy="2859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1A7D8C-E6FE-4624-A82D-740F9C4AD14B}"/>
              </a:ext>
            </a:extLst>
          </p:cNvPr>
          <p:cNvSpPr txBox="1"/>
          <p:nvPr/>
        </p:nvSpPr>
        <p:spPr>
          <a:xfrm>
            <a:off x="1126347" y="4502216"/>
            <a:ext cx="9676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8. Kovalentna funkcionalizacija MoS</a:t>
            </a:r>
            <a:r>
              <a:rPr lang="hr-HR" sz="1400" baseline="-25000" dirty="0"/>
              <a:t>2</a:t>
            </a:r>
            <a:r>
              <a:rPr lang="hr-HR" sz="1400" dirty="0"/>
              <a:t>: a) Eksfolijacija i početna funkcionalizacija, b) Reducensom aktivirana funkcionalizacija </a:t>
            </a:r>
          </a:p>
        </p:txBody>
      </p:sp>
      <p:sp>
        <p:nvSpPr>
          <p:cNvPr id="7" name="TekstniOkvir 5">
            <a:extLst>
              <a:ext uri="{FF2B5EF4-FFF2-40B4-BE49-F238E27FC236}">
                <a16:creationId xmlns:a16="http://schemas.microsoft.com/office/drawing/2014/main" id="{63DDFC6C-EDC6-4F24-9875-36C648FD9824}"/>
              </a:ext>
            </a:extLst>
          </p:cNvPr>
          <p:cNvSpPr txBox="1"/>
          <p:nvPr/>
        </p:nvSpPr>
        <p:spPr>
          <a:xfrm>
            <a:off x="431986" y="4844635"/>
            <a:ext cx="927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Dodavanje negativnog naboja </a:t>
            </a:r>
            <a:r>
              <a:rPr lang="hr-HR" dirty="0">
                <a:sym typeface="Wingdings" panose="05000000000000000000" pitchFamily="2" charset="2"/>
              </a:rPr>
              <a:t> p</a:t>
            </a:r>
            <a:r>
              <a:rPr lang="hr-HR" dirty="0"/>
              <a:t>ovećanje prekrivenosti površine do 70 %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Utjecaj elektrokemijskog potencijala reducensa i odlazne skupine alkil halogenida na prekrivenost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Omogućava reakciju sa slabim </a:t>
            </a:r>
            <a:r>
              <a:rPr lang="hr-HR" dirty="0" err="1"/>
              <a:t>elektrofilima</a:t>
            </a:r>
            <a:r>
              <a:rPr lang="hr-HR" dirty="0"/>
              <a:t> koji inače ne reagiraju s ce-1T-MoS</a:t>
            </a:r>
            <a:r>
              <a:rPr lang="hr-HR" baseline="-25000" dirty="0"/>
              <a:t>2</a:t>
            </a:r>
          </a:p>
        </p:txBody>
      </p:sp>
      <p:sp>
        <p:nvSpPr>
          <p:cNvPr id="8" name="Rezervirano mjesto broja slajda 2">
            <a:extLst>
              <a:ext uri="{FF2B5EF4-FFF2-40B4-BE49-F238E27FC236}">
                <a16:creationId xmlns:a16="http://schemas.microsoft.com/office/drawing/2014/main" id="{9209848F-B91F-46F7-A693-57DB8F1FAAC6}"/>
              </a:ext>
            </a:extLst>
          </p:cNvPr>
          <p:cNvSpPr txBox="1">
            <a:spLocks/>
          </p:cNvSpPr>
          <p:nvPr/>
        </p:nvSpPr>
        <p:spPr>
          <a:xfrm>
            <a:off x="0" y="6598961"/>
            <a:ext cx="6353605" cy="271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900">
                <a:solidFill>
                  <a:schemeClr val="tx1"/>
                </a:solidFill>
              </a:rPr>
              <a:t>E.X. Yan, M. Caban-Acevedo, K.M. Papadantonakis, B.S. Brunschwig, E.X. Yan, M. Caba, N.S. Lewis, ACS Mater. Lett. 2 (2020) 133–139.</a:t>
            </a:r>
            <a:endParaRPr lang="hr-HR" sz="9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4FFC0-30CF-419E-9429-3E75D49B3108}"/>
              </a:ext>
            </a:extLst>
          </p:cNvPr>
          <p:cNvSpPr txBox="1"/>
          <p:nvPr/>
        </p:nvSpPr>
        <p:spPr>
          <a:xfrm>
            <a:off x="3191551" y="2027006"/>
            <a:ext cx="152203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1. n-BuLi, heksan, 48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0740E2-FDDC-425C-A9BC-3E1ABAC374EF}"/>
              </a:ext>
            </a:extLst>
          </p:cNvPr>
          <p:cNvSpPr txBox="1"/>
          <p:nvPr/>
        </p:nvSpPr>
        <p:spPr>
          <a:xfrm>
            <a:off x="4591626" y="2027006"/>
            <a:ext cx="263543" cy="2115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596B6-AFAE-4D55-BD36-F746059AC66C}"/>
              </a:ext>
            </a:extLst>
          </p:cNvPr>
          <p:cNvSpPr txBox="1"/>
          <p:nvPr/>
        </p:nvSpPr>
        <p:spPr>
          <a:xfrm>
            <a:off x="5314095" y="2607454"/>
            <a:ext cx="139862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50" b="1" dirty="0"/>
              <a:t>ce-1T-MoS</a:t>
            </a:r>
            <a:r>
              <a:rPr lang="hr-HR" sz="1050" b="1" baseline="-25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C1E7A4-A4C8-47C7-8043-171DF4DAC2BE}"/>
              </a:ext>
            </a:extLst>
          </p:cNvPr>
          <p:cNvSpPr txBox="1"/>
          <p:nvPr/>
        </p:nvSpPr>
        <p:spPr>
          <a:xfrm>
            <a:off x="7191314" y="2324999"/>
            <a:ext cx="1419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H</a:t>
            </a:r>
            <a:r>
              <a:rPr lang="hr-HR" sz="1000" b="1" baseline="-25000" dirty="0"/>
              <a:t>2</a:t>
            </a:r>
            <a:r>
              <a:rPr lang="hr-HR" sz="1000" b="1" dirty="0"/>
              <a:t>O/IPA ili DMF, 48 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7634E-F437-47EA-B603-FE65BE19C237}"/>
              </a:ext>
            </a:extLst>
          </p:cNvPr>
          <p:cNvSpPr txBox="1"/>
          <p:nvPr/>
        </p:nvSpPr>
        <p:spPr>
          <a:xfrm>
            <a:off x="1679109" y="2889293"/>
            <a:ext cx="139862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50" b="1" dirty="0"/>
              <a:t>2H-MoS</a:t>
            </a:r>
            <a:r>
              <a:rPr lang="hr-HR" sz="1050" b="1" baseline="-250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7F98B-0194-4FA5-9C4B-0DA6E76EE3A3}"/>
              </a:ext>
            </a:extLst>
          </p:cNvPr>
          <p:cNvSpPr txBox="1"/>
          <p:nvPr/>
        </p:nvSpPr>
        <p:spPr>
          <a:xfrm>
            <a:off x="3287069" y="2363374"/>
            <a:ext cx="1419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2. H</a:t>
            </a:r>
            <a:r>
              <a:rPr lang="hr-HR" sz="1000" b="1" baseline="-25000" dirty="0"/>
              <a:t>2</a:t>
            </a:r>
            <a:r>
              <a:rPr lang="hr-HR" sz="1000" b="1" dirty="0"/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34517-5729-461E-A4BF-492EA29D1277}"/>
              </a:ext>
            </a:extLst>
          </p:cNvPr>
          <p:cNvSpPr txBox="1"/>
          <p:nvPr/>
        </p:nvSpPr>
        <p:spPr>
          <a:xfrm>
            <a:off x="3242924" y="3426986"/>
            <a:ext cx="1419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X-R, reducens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0E34E-B075-4244-BF78-7A16B920986D}"/>
              </a:ext>
            </a:extLst>
          </p:cNvPr>
          <p:cNvSpPr txBox="1"/>
          <p:nvPr/>
        </p:nvSpPr>
        <p:spPr>
          <a:xfrm>
            <a:off x="3349531" y="3767538"/>
            <a:ext cx="14192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DMF, 72h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45E7E4-F2F5-4FF1-9EA8-5B7BEA398413}"/>
              </a:ext>
            </a:extLst>
          </p:cNvPr>
          <p:cNvSpPr txBox="1"/>
          <p:nvPr/>
        </p:nvSpPr>
        <p:spPr>
          <a:xfrm>
            <a:off x="7900957" y="3576491"/>
            <a:ext cx="102034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Reducensi =</a:t>
            </a:r>
          </a:p>
        </p:txBody>
      </p:sp>
    </p:spTree>
    <p:extLst>
      <p:ext uri="{BB962C8B-B14F-4D97-AF65-F5344CB8AC3E}">
        <p14:creationId xmlns:p14="http://schemas.microsoft.com/office/powerpoint/2010/main" val="20736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Reakcija 1T-MoS</a:t>
            </a:r>
            <a:r>
              <a:rPr lang="hr-HR" baseline="-25000" dirty="0"/>
              <a:t>2</a:t>
            </a:r>
            <a:r>
              <a:rPr lang="hr-HR" dirty="0"/>
              <a:t> s arendiazonijevim solima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" t="11893"/>
          <a:stretch/>
        </p:blipFill>
        <p:spPr>
          <a:xfrm>
            <a:off x="2153264" y="1690688"/>
            <a:ext cx="7331343" cy="2601028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11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031527" y="4879022"/>
            <a:ext cx="6964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Neutralizacija negativnog naboja na površini – taloženje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Stupanj funkcionalizacije &lt; 10 % - bazalna ravnina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Bolji omjer I</a:t>
            </a:r>
            <a:r>
              <a:rPr lang="hr-HR" i="1" baseline="-25000" dirty="0"/>
              <a:t>on</a:t>
            </a:r>
            <a:r>
              <a:rPr lang="hr-HR" dirty="0"/>
              <a:t>/I</a:t>
            </a:r>
            <a:r>
              <a:rPr lang="hr-HR" i="1" baseline="-25000" dirty="0"/>
              <a:t>off</a:t>
            </a:r>
            <a:r>
              <a:rPr lang="hr-HR" dirty="0"/>
              <a:t> tranzistora efekta polja (FET) nakon funkcionalizacije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8F995-B978-423F-A47C-689DF9CA33EE}"/>
              </a:ext>
            </a:extLst>
          </p:cNvPr>
          <p:cNvSpPr txBox="1"/>
          <p:nvPr/>
        </p:nvSpPr>
        <p:spPr>
          <a:xfrm>
            <a:off x="0" y="6621263"/>
            <a:ext cx="114624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 dirty="0"/>
              <a:t>K.C. Knirsch, N.C. Berner, H.C. Nerl, C.S. Cucinotta, Z. Gholamvand, Z. Wang, I. Abramovic, P. Vecera, M. Halik, S. Sanvito, S. Georg, V. Nicolosi, F. Hauke, A. Hirsch, J.N. Coleman, C. Backes, ACS Nano 9 (2015) 6018–6030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B09D9-9D68-465C-B715-26AF99ACEA33}"/>
              </a:ext>
            </a:extLst>
          </p:cNvPr>
          <p:cNvSpPr txBox="1"/>
          <p:nvPr/>
        </p:nvSpPr>
        <p:spPr>
          <a:xfrm>
            <a:off x="3187618" y="3962507"/>
            <a:ext cx="559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9. Shematski prikaz eksfolijacije i funkcionalizacije MoS</a:t>
            </a:r>
            <a:r>
              <a:rPr lang="hr-HR" sz="1400" baseline="-25000" dirty="0"/>
              <a:t>2 </a:t>
            </a:r>
            <a:r>
              <a:rPr lang="hr-HR" sz="1400" dirty="0"/>
              <a:t>diazo solima</a:t>
            </a:r>
          </a:p>
        </p:txBody>
      </p:sp>
    </p:spTree>
    <p:extLst>
      <p:ext uri="{BB962C8B-B14F-4D97-AF65-F5344CB8AC3E}">
        <p14:creationId xmlns:p14="http://schemas.microsoft.com/office/powerpoint/2010/main" val="231297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Reakcija ce-1T-MoS</a:t>
            </a:r>
            <a:r>
              <a:rPr lang="hr-HR" baseline="-25000" dirty="0"/>
              <a:t>2</a:t>
            </a:r>
            <a:r>
              <a:rPr lang="hr-HR" dirty="0"/>
              <a:t> s </a:t>
            </a:r>
            <a:r>
              <a:rPr lang="hr-HR" dirty="0" err="1"/>
              <a:t>tiolima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6171" y="1523712"/>
            <a:ext cx="4210066" cy="3547021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000" dirty="0"/>
              <a:t>Rubovi kemijski reaktivni – reakcija s </a:t>
            </a:r>
            <a:r>
              <a:rPr lang="hr-HR" sz="2000" dirty="0" err="1"/>
              <a:t>tiolima</a:t>
            </a:r>
            <a:r>
              <a:rPr lang="hr-HR" sz="2000" dirty="0"/>
              <a:t> (-SH skupina)</a:t>
            </a:r>
          </a:p>
          <a:p>
            <a:endParaRPr lang="hr-HR" sz="2000" dirty="0"/>
          </a:p>
          <a:p>
            <a:r>
              <a:rPr lang="hr-HR" sz="2000" dirty="0"/>
              <a:t>Molekule </a:t>
            </a:r>
            <a:r>
              <a:rPr lang="hr-HR" sz="2000" dirty="0" err="1"/>
              <a:t>polietilen</a:t>
            </a:r>
            <a:r>
              <a:rPr lang="hr-HR" sz="2000" dirty="0"/>
              <a:t> </a:t>
            </a:r>
            <a:r>
              <a:rPr lang="hr-HR" sz="2000" dirty="0" err="1"/>
              <a:t>glikola</a:t>
            </a:r>
            <a:r>
              <a:rPr lang="hr-HR" sz="2000" dirty="0"/>
              <a:t> s različitim skupinama – </a:t>
            </a:r>
            <a:r>
              <a:rPr lang="hr-HR" sz="2000" dirty="0" err="1"/>
              <a:t>biokompatibilne</a:t>
            </a:r>
            <a:r>
              <a:rPr lang="hr-HR" sz="2000" dirty="0"/>
              <a:t> </a:t>
            </a:r>
          </a:p>
          <a:p>
            <a:endParaRPr lang="hr-HR" sz="2000" dirty="0"/>
          </a:p>
          <a:p>
            <a:r>
              <a:rPr lang="hr-HR" sz="2000" dirty="0"/>
              <a:t>Stabilizacija u fiziološkim uvjetima</a:t>
            </a:r>
          </a:p>
          <a:p>
            <a:endParaRPr lang="hr-HR" sz="2000" dirty="0"/>
          </a:p>
          <a:p>
            <a:r>
              <a:rPr lang="hr-HR" sz="2000" dirty="0"/>
              <a:t>Apsorpcija u NIR području – </a:t>
            </a:r>
            <a:r>
              <a:rPr lang="hr-HR" sz="2000" dirty="0" err="1"/>
              <a:t>fototermalna</a:t>
            </a:r>
            <a:r>
              <a:rPr lang="hr-HR" sz="2000" dirty="0"/>
              <a:t> terapija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12</a:t>
            </a:fld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D6D64-682B-4174-BCD4-11B159C4CA91}"/>
              </a:ext>
            </a:extLst>
          </p:cNvPr>
          <p:cNvSpPr txBox="1"/>
          <p:nvPr/>
        </p:nvSpPr>
        <p:spPr>
          <a:xfrm>
            <a:off x="0" y="6611779"/>
            <a:ext cx="92339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S.S. Chou, M. De, J. Kim, S. Byun, C. Dykstra, J. Yu, J. Huang, P.D. Dravid, J. Am. Chem. Soc. 135 (2013) 4584–4587.</a:t>
            </a:r>
            <a:endParaRPr lang="hr-H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24F1B-C4F1-452D-8A99-174D2DF58D96}"/>
              </a:ext>
            </a:extLst>
          </p:cNvPr>
          <p:cNvSpPr txBox="1"/>
          <p:nvPr/>
        </p:nvSpPr>
        <p:spPr>
          <a:xfrm>
            <a:off x="429180" y="5070733"/>
            <a:ext cx="559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10. Shematski prikaz funkcionalizacije MoS</a:t>
            </a:r>
            <a:r>
              <a:rPr lang="hr-HR" sz="1400" baseline="-25000" dirty="0"/>
              <a:t>2  </a:t>
            </a:r>
            <a:r>
              <a:rPr lang="hr-HR" sz="1400" dirty="0"/>
              <a:t>molekulama polietilen glikola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CDA57-45DC-4D60-9BC4-B678B190AA27}"/>
              </a:ext>
            </a:extLst>
          </p:cNvPr>
          <p:cNvSpPr txBox="1"/>
          <p:nvPr/>
        </p:nvSpPr>
        <p:spPr>
          <a:xfrm>
            <a:off x="1809380" y="2585403"/>
            <a:ext cx="4264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85319-882A-4323-A551-8BFDB7C71837}"/>
              </a:ext>
            </a:extLst>
          </p:cNvPr>
          <p:cNvSpPr txBox="1"/>
          <p:nvPr/>
        </p:nvSpPr>
        <p:spPr>
          <a:xfrm>
            <a:off x="1809380" y="2649313"/>
            <a:ext cx="8748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000" b="1" dirty="0"/>
              <a:t>S</a:t>
            </a:r>
          </a:p>
          <a:p>
            <a:r>
              <a:rPr lang="hr-HR" sz="1000" b="1" dirty="0"/>
              <a:t>Mo</a:t>
            </a:r>
          </a:p>
          <a:p>
            <a:r>
              <a:rPr lang="hr-HR" sz="1000" b="1" dirty="0"/>
              <a:t>Defekti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0951A-001A-47DA-9D9D-5027BBD58084}"/>
              </a:ext>
            </a:extLst>
          </p:cNvPr>
          <p:cNvSpPr txBox="1"/>
          <p:nvPr/>
        </p:nvSpPr>
        <p:spPr>
          <a:xfrm>
            <a:off x="3628103" y="1635046"/>
            <a:ext cx="63024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Defekti</a:t>
            </a:r>
          </a:p>
        </p:txBody>
      </p:sp>
    </p:spTree>
    <p:extLst>
      <p:ext uri="{BB962C8B-B14F-4D97-AF65-F5344CB8AC3E}">
        <p14:creationId xmlns:p14="http://schemas.microsoft.com/office/powerpoint/2010/main" val="494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2164" t="4572" r="50589" b="11183"/>
          <a:stretch/>
        </p:blipFill>
        <p:spPr>
          <a:xfrm>
            <a:off x="8482148" y="1071153"/>
            <a:ext cx="1123136" cy="1105988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83331" y="3036887"/>
            <a:ext cx="5157787" cy="3684588"/>
          </a:xfrm>
        </p:spPr>
        <p:txBody>
          <a:bodyPr>
            <a:normAutofit/>
          </a:bodyPr>
          <a:lstStyle/>
          <a:p>
            <a:r>
              <a:rPr lang="hr-HR" sz="2000" dirty="0"/>
              <a:t>Kovalentna funkcionalizacija</a:t>
            </a:r>
          </a:p>
          <a:p>
            <a:endParaRPr lang="hr-HR" sz="2000" dirty="0"/>
          </a:p>
          <a:p>
            <a:r>
              <a:rPr lang="hr-HR" sz="2000" dirty="0"/>
              <a:t>Modificiranje površinskih svojstava</a:t>
            </a:r>
          </a:p>
          <a:p>
            <a:pPr marL="0" indent="0">
              <a:buNone/>
            </a:pPr>
            <a:r>
              <a:rPr lang="hr-HR" sz="2000" dirty="0"/>
              <a:t> </a:t>
            </a:r>
          </a:p>
          <a:p>
            <a:r>
              <a:rPr lang="hr-HR" sz="2000" dirty="0"/>
              <a:t>Žarenje – funkcionalizirana bazalna ravnina kemijski inertne 2H faze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0612" y="3036887"/>
            <a:ext cx="5183188" cy="3684588"/>
          </a:xfrm>
        </p:spPr>
        <p:txBody>
          <a:bodyPr>
            <a:normAutofit/>
          </a:bodyPr>
          <a:lstStyle/>
          <a:p>
            <a:r>
              <a:rPr lang="hr-HR" sz="2000" dirty="0"/>
              <a:t>Kemijska eksfolijacija – uzrokuje defekte i promjenu faze</a:t>
            </a:r>
          </a:p>
          <a:p>
            <a:endParaRPr lang="hr-HR" sz="2000" dirty="0"/>
          </a:p>
          <a:p>
            <a:r>
              <a:rPr lang="hr-HR" sz="2000" dirty="0"/>
              <a:t>Ne mogu sve organske molekule podnijeti visoke temperature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13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50698" t="5208" r="1567" b="11628"/>
          <a:stretch/>
        </p:blipFill>
        <p:spPr>
          <a:xfrm>
            <a:off x="2490176" y="1071153"/>
            <a:ext cx="1245801" cy="11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5757-A515-42B8-AA66-7D564357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Kemijska funkcionalizacija 2H MoS</a:t>
            </a:r>
            <a:r>
              <a:rPr lang="hr-HR" baseline="-25000" dirty="0"/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1D2D-DC03-4B99-B1B3-59106BF9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295" y="2370137"/>
            <a:ext cx="5181600" cy="4351338"/>
          </a:xfrm>
        </p:spPr>
        <p:txBody>
          <a:bodyPr/>
          <a:lstStyle/>
          <a:p>
            <a:endParaRPr lang="hr-HR" sz="2000" dirty="0"/>
          </a:p>
          <a:p>
            <a:endParaRPr lang="hr-HR" sz="2000" dirty="0"/>
          </a:p>
          <a:p>
            <a:r>
              <a:rPr lang="hr-HR" sz="2000" dirty="0"/>
              <a:t>Reakcije s tiolima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Reakcije s aril diazonijevim solima</a:t>
            </a:r>
          </a:p>
          <a:p>
            <a:endParaRPr lang="hr-HR" sz="2000" dirty="0"/>
          </a:p>
          <a:p>
            <a:r>
              <a:rPr lang="hr-HR" sz="2000" dirty="0"/>
              <a:t>Reakcije s maleimidima</a:t>
            </a:r>
          </a:p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B740C-AE63-42E1-A731-646632DE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14</a:t>
            </a:fld>
            <a:endParaRPr lang="hr-H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464BE7-0D97-414F-A94E-3D120002D4C4}"/>
              </a:ext>
            </a:extLst>
          </p:cNvPr>
          <p:cNvSpPr txBox="1"/>
          <p:nvPr/>
        </p:nvSpPr>
        <p:spPr>
          <a:xfrm>
            <a:off x="3580908" y="3713778"/>
            <a:ext cx="225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Trigonsko- prizmatska</a:t>
            </a:r>
          </a:p>
          <a:p>
            <a:r>
              <a:rPr lang="hr-HR" dirty="0"/>
              <a:t>2H-MoS</a:t>
            </a:r>
            <a:r>
              <a:rPr lang="hr-HR" baseline="-25000" dirty="0"/>
              <a:t>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310795-438E-4A69-9C4F-9B9359DE25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9709" y="3618231"/>
            <a:ext cx="1057275" cy="1114425"/>
          </a:xfrm>
        </p:spPr>
      </p:pic>
    </p:spTree>
    <p:extLst>
      <p:ext uri="{BB962C8B-B14F-4D97-AF65-F5344CB8AC3E}">
        <p14:creationId xmlns:p14="http://schemas.microsoft.com/office/powerpoint/2010/main" val="151430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Reakcija 2H-MoS</a:t>
            </a:r>
            <a:r>
              <a:rPr lang="hr-HR" baseline="-25000" dirty="0"/>
              <a:t>2</a:t>
            </a:r>
            <a:r>
              <a:rPr lang="hr-HR" dirty="0"/>
              <a:t> s </a:t>
            </a:r>
            <a:r>
              <a:rPr lang="hr-HR" dirty="0" err="1"/>
              <a:t>tiolima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075" y="1795756"/>
            <a:ext cx="3245440" cy="3173118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15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824" r="941" b="2653"/>
          <a:stretch/>
        </p:blipFill>
        <p:spPr>
          <a:xfrm>
            <a:off x="6600825" y="2300747"/>
            <a:ext cx="4708237" cy="1828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15B58-9516-4083-BF64-DE2F347CC0C3}"/>
              </a:ext>
            </a:extLst>
          </p:cNvPr>
          <p:cNvSpPr txBox="1"/>
          <p:nvPr/>
        </p:nvSpPr>
        <p:spPr>
          <a:xfrm>
            <a:off x="-54076" y="6669996"/>
            <a:ext cx="64380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A. Tuxen, J. Kibsgaard, H. Gøbel, E. Lægsgaard, H. Topsøe, J. V Lauritsen, F. Besenbacher, ACS Nano 4 (2010) 4677–4682.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ABFED-D663-4232-8379-27D5BBF4674A}"/>
              </a:ext>
            </a:extLst>
          </p:cNvPr>
          <p:cNvSpPr txBox="1"/>
          <p:nvPr/>
        </p:nvSpPr>
        <p:spPr>
          <a:xfrm>
            <a:off x="7379086" y="6632124"/>
            <a:ext cx="48129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T. Wang, R. Zhu, J. Zhuo, Z. Zhu, Y. Shao, M. Li, Analaytical Chem. 86 (2014) 12064–12069.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0EE7B-8F57-43EE-8122-C7E83C504CD1}"/>
              </a:ext>
            </a:extLst>
          </p:cNvPr>
          <p:cNvSpPr txBox="1"/>
          <p:nvPr/>
        </p:nvSpPr>
        <p:spPr>
          <a:xfrm>
            <a:off x="531338" y="5089539"/>
            <a:ext cx="5590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11. Adsorpcija dibenzotiofena (DBT): a) Mo-terminalni vrhovi Mos</a:t>
            </a:r>
            <a:r>
              <a:rPr lang="hr-HR" sz="1400" baseline="-25000" dirty="0"/>
              <a:t>2</a:t>
            </a:r>
            <a:r>
              <a:rPr lang="hr-HR" sz="1400" dirty="0"/>
              <a:t> nakon adsorpcije, b) S-terminalni vrhovi nakon izlaganja DBT, c) molekule DBT na Au(111), d) ilustracija adsorpcije na terminalni Mo i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5EE9C-1C1B-4FFA-BB09-E8A444BE03DC}"/>
              </a:ext>
            </a:extLst>
          </p:cNvPr>
          <p:cNvSpPr txBox="1"/>
          <p:nvPr/>
        </p:nvSpPr>
        <p:spPr>
          <a:xfrm>
            <a:off x="6246829" y="5086952"/>
            <a:ext cx="559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12.Shematski prikaz MoS</a:t>
            </a:r>
            <a:r>
              <a:rPr lang="hr-HR" sz="1400" baseline="-25000" dirty="0"/>
              <a:t>2</a:t>
            </a:r>
            <a:r>
              <a:rPr lang="hr-HR" sz="1400" dirty="0"/>
              <a:t>/tionin kompozita za detekciju DNA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0DF15-9575-45F4-99F3-1EAED99275B4}"/>
              </a:ext>
            </a:extLst>
          </p:cNvPr>
          <p:cNvSpPr txBox="1"/>
          <p:nvPr/>
        </p:nvSpPr>
        <p:spPr>
          <a:xfrm>
            <a:off x="7608446" y="2449066"/>
            <a:ext cx="52676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/>
              <a:t>Tionin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CC962-FE19-4C56-8822-446410786A7D}"/>
              </a:ext>
            </a:extLst>
          </p:cNvPr>
          <p:cNvSpPr txBox="1"/>
          <p:nvPr/>
        </p:nvSpPr>
        <p:spPr>
          <a:xfrm>
            <a:off x="3396308" y="4704610"/>
            <a:ext cx="910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/>
              <a:t>Mo-terminalni vrh Mos</a:t>
            </a:r>
            <a:r>
              <a:rPr lang="hr-HR" sz="900" baseline="-25000" dirty="0"/>
              <a:t>2</a:t>
            </a:r>
            <a:endParaRPr lang="hr-HR" sz="9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A58D1-8FA8-4749-8439-7B06FBED6AF1}"/>
              </a:ext>
            </a:extLst>
          </p:cNvPr>
          <p:cNvSpPr txBox="1"/>
          <p:nvPr/>
        </p:nvSpPr>
        <p:spPr>
          <a:xfrm>
            <a:off x="4243212" y="4689013"/>
            <a:ext cx="910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/>
              <a:t>S-terminalni vrh Mos</a:t>
            </a:r>
            <a:r>
              <a:rPr lang="hr-HR" sz="900" baseline="-25000" dirty="0"/>
              <a:t>2</a:t>
            </a:r>
            <a:endParaRPr lang="hr-H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143021-E9B8-4E32-A449-A14C90B94A37}"/>
              </a:ext>
            </a:extLst>
          </p:cNvPr>
          <p:cNvSpPr txBox="1"/>
          <p:nvPr/>
        </p:nvSpPr>
        <p:spPr>
          <a:xfrm>
            <a:off x="4088254" y="4129548"/>
            <a:ext cx="36647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7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51C04-0A9D-4F85-A170-B1B936662FF6}"/>
              </a:ext>
            </a:extLst>
          </p:cNvPr>
          <p:cNvSpPr txBox="1"/>
          <p:nvPr/>
        </p:nvSpPr>
        <p:spPr>
          <a:xfrm>
            <a:off x="9879847" y="3188764"/>
            <a:ext cx="88647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700" dirty="0"/>
              <a:t>Potencijal</a:t>
            </a:r>
            <a:endParaRPr lang="hr-HR" sz="7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190CBA-26B2-4657-B707-B0168E04B023}"/>
              </a:ext>
            </a:extLst>
          </p:cNvPr>
          <p:cNvSpPr txBox="1"/>
          <p:nvPr/>
        </p:nvSpPr>
        <p:spPr>
          <a:xfrm rot="16200000">
            <a:off x="9166998" y="2633625"/>
            <a:ext cx="91022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700" dirty="0"/>
              <a:t>Struja (µA)</a:t>
            </a:r>
            <a:endParaRPr lang="hr-HR" sz="700" b="1" dirty="0"/>
          </a:p>
        </p:txBody>
      </p:sp>
    </p:spTree>
    <p:extLst>
      <p:ext uri="{BB962C8B-B14F-4D97-AF65-F5344CB8AC3E}">
        <p14:creationId xmlns:p14="http://schemas.microsoft.com/office/powerpoint/2010/main" val="308678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Reakcija 2H-MoS</a:t>
            </a:r>
            <a:r>
              <a:rPr lang="hr-HR" baseline="-25000" dirty="0"/>
              <a:t>2</a:t>
            </a:r>
            <a:r>
              <a:rPr lang="hr-HR" dirty="0"/>
              <a:t> s arendiazonijevim solima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4351338"/>
          </a:xfrm>
        </p:spPr>
        <p:txBody>
          <a:bodyPr/>
          <a:lstStyle/>
          <a:p>
            <a:r>
              <a:rPr lang="hr-HR" sz="2000" dirty="0"/>
              <a:t>Funkcionalizacija izvornog, poluvodičkog MoS</a:t>
            </a:r>
            <a:r>
              <a:rPr lang="hr-HR" sz="2000" baseline="-25000" dirty="0"/>
              <a:t>2</a:t>
            </a:r>
            <a:r>
              <a:rPr lang="hr-HR" sz="2000" dirty="0"/>
              <a:t> bez promjene faze</a:t>
            </a:r>
          </a:p>
          <a:p>
            <a:endParaRPr lang="hr-HR" sz="2000" dirty="0"/>
          </a:p>
          <a:p>
            <a:r>
              <a:rPr lang="hr-HR" sz="2000" dirty="0"/>
              <a:t>Iskorištava svojstvo da materijali imaju defekte – sumporne šupljine</a:t>
            </a:r>
          </a:p>
          <a:p>
            <a:endParaRPr lang="hr-HR" sz="2000" dirty="0"/>
          </a:p>
          <a:p>
            <a:r>
              <a:rPr lang="hr-HR" sz="2000" dirty="0"/>
              <a:t>Kooperativni mehanizam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180" y="2392590"/>
            <a:ext cx="3932261" cy="1036410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16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942" y="3764646"/>
            <a:ext cx="4505612" cy="1812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5A2BEF-A6CE-4D1E-BA71-82ED9D447ED9}"/>
              </a:ext>
            </a:extLst>
          </p:cNvPr>
          <p:cNvSpPr txBox="1"/>
          <p:nvPr/>
        </p:nvSpPr>
        <p:spPr>
          <a:xfrm>
            <a:off x="5179633" y="6611779"/>
            <a:ext cx="70123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X.S. Chu, A. Yousaf, D.O. Li, A.A. Tang, A. Debnath, D. Ma, A.A. Green, E.J.G. Santos, Q.H. Wang, Chem. Mater. 30 (2018) 2112–2128.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C7346-BE26-4A33-8263-D35E56EEFFAE}"/>
              </a:ext>
            </a:extLst>
          </p:cNvPr>
          <p:cNvSpPr txBox="1"/>
          <p:nvPr/>
        </p:nvSpPr>
        <p:spPr>
          <a:xfrm>
            <a:off x="6830737" y="5625813"/>
            <a:ext cx="4705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14. Shematski prikaz mehanizma reakcije s arendiazonijevim solima (gore) i iIlustracija kooperativnog mehanizma vezanja (dolje)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34462-08EC-4220-8EE2-36834BF444AC}"/>
              </a:ext>
            </a:extLst>
          </p:cNvPr>
          <p:cNvSpPr txBox="1"/>
          <p:nvPr/>
        </p:nvSpPr>
        <p:spPr>
          <a:xfrm>
            <a:off x="7248180" y="2506662"/>
            <a:ext cx="244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62374-3E88-438E-92A4-AC3EF35D8EDE}"/>
              </a:ext>
            </a:extLst>
          </p:cNvPr>
          <p:cNvSpPr txBox="1"/>
          <p:nvPr/>
        </p:nvSpPr>
        <p:spPr>
          <a:xfrm>
            <a:off x="10405580" y="4024714"/>
            <a:ext cx="1131101" cy="91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/>
              <a:t>Bazalna ravnina Mos</a:t>
            </a:r>
            <a:r>
              <a:rPr lang="hr-HR" sz="800" baseline="-25000" dirty="0"/>
              <a:t>2</a:t>
            </a:r>
          </a:p>
          <a:p>
            <a:endParaRPr lang="hr-HR" sz="800" baseline="-25000" dirty="0"/>
          </a:p>
          <a:p>
            <a:r>
              <a:rPr lang="hr-HR" sz="800" dirty="0"/>
              <a:t>Područje povećane reaktivnosti</a:t>
            </a:r>
          </a:p>
          <a:p>
            <a:r>
              <a:rPr lang="hr-HR" sz="800" dirty="0"/>
              <a:t>Šupljina ili defekt</a:t>
            </a:r>
          </a:p>
          <a:p>
            <a:r>
              <a:rPr lang="hr-HR" sz="800" dirty="0"/>
              <a:t>Vezane nitrofenilne skupine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10FCBDE-6B80-4B60-A4B4-03EAC1DC041B}"/>
              </a:ext>
            </a:extLst>
          </p:cNvPr>
          <p:cNvSpPr/>
          <p:nvPr/>
        </p:nvSpPr>
        <p:spPr>
          <a:xfrm>
            <a:off x="7892937" y="3716425"/>
            <a:ext cx="2059275" cy="3564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Vrijeme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542A85C-7EB4-43D1-BD15-7FBDE7938A22}"/>
              </a:ext>
            </a:extLst>
          </p:cNvPr>
          <p:cNvSpPr/>
          <p:nvPr/>
        </p:nvSpPr>
        <p:spPr>
          <a:xfrm rot="5400000">
            <a:off x="6278697" y="4601345"/>
            <a:ext cx="1537796" cy="26383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Gustoća defekata</a:t>
            </a:r>
          </a:p>
        </p:txBody>
      </p:sp>
    </p:spTree>
    <p:extLst>
      <p:ext uri="{BB962C8B-B14F-4D97-AF65-F5344CB8AC3E}">
        <p14:creationId xmlns:p14="http://schemas.microsoft.com/office/powerpoint/2010/main" val="125388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Reakcija 2H-MoS</a:t>
            </a:r>
            <a:r>
              <a:rPr lang="pt-BR" baseline="-25000" dirty="0"/>
              <a:t>2</a:t>
            </a:r>
            <a:r>
              <a:rPr lang="pt-BR" dirty="0"/>
              <a:t> s </a:t>
            </a:r>
            <a:r>
              <a:rPr lang="hr-HR" dirty="0" err="1"/>
              <a:t>maleimidima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Maleimidi – prototipični elektrofili za reakciju s nukleofilnim sumporom</a:t>
            </a:r>
          </a:p>
          <a:p>
            <a:endParaRPr lang="hr-HR" sz="2000" dirty="0"/>
          </a:p>
          <a:p>
            <a:r>
              <a:rPr lang="hr-HR" sz="2000" dirty="0"/>
              <a:t>TGA – </a:t>
            </a:r>
            <a:r>
              <a:rPr lang="hr-HR" sz="2000" dirty="0" err="1"/>
              <a:t>funkcionalizirano</a:t>
            </a:r>
            <a:r>
              <a:rPr lang="hr-HR" sz="2000" dirty="0"/>
              <a:t> 24 % površine, kovalentno vezanje na površinu</a:t>
            </a:r>
          </a:p>
          <a:p>
            <a:endParaRPr lang="hr-HR" sz="2000" dirty="0"/>
          </a:p>
          <a:p>
            <a:r>
              <a:rPr lang="hr-HR" sz="2000" dirty="0"/>
              <a:t>Blagi uvjeti, sobna </a:t>
            </a:r>
            <a:r>
              <a:rPr lang="hr-HR" sz="2000" dirty="0" err="1"/>
              <a:t>temp</a:t>
            </a:r>
            <a:r>
              <a:rPr lang="hr-HR" sz="2000" dirty="0"/>
              <a:t>, nema promjene faze, povećana stabilnost u </a:t>
            </a:r>
            <a:r>
              <a:rPr lang="hr-HR" sz="2000" dirty="0" err="1"/>
              <a:t>nepolarnim</a:t>
            </a:r>
            <a:r>
              <a:rPr lang="hr-HR" sz="2000" dirty="0"/>
              <a:t> medijima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17</a:t>
            </a:fld>
            <a:endParaRPr lang="hr-H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86EBD-A0E9-4CEE-BCF0-87638157D869}"/>
              </a:ext>
            </a:extLst>
          </p:cNvPr>
          <p:cNvSpPr txBox="1"/>
          <p:nvPr/>
        </p:nvSpPr>
        <p:spPr>
          <a:xfrm>
            <a:off x="7998052" y="6611779"/>
            <a:ext cx="43606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M. Vera-hidalgo, E. Giovanelli, J. Am. Chem. Soc. 141 (2019) 3767–3771.</a:t>
            </a:r>
            <a:endParaRPr lang="hr-HR" sz="1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A63588-2C47-49CA-9D80-67D79318A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126" b="77599"/>
          <a:stretch/>
        </p:blipFill>
        <p:spPr>
          <a:xfrm>
            <a:off x="6799863" y="2606333"/>
            <a:ext cx="4629062" cy="2088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7AE46-FD00-44B2-97A8-13F50AB8FE9F}"/>
              </a:ext>
            </a:extLst>
          </p:cNvPr>
          <p:cNvSpPr txBox="1"/>
          <p:nvPr/>
        </p:nvSpPr>
        <p:spPr>
          <a:xfrm>
            <a:off x="6799863" y="4786678"/>
            <a:ext cx="470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14. Shematski prikaz reakcije s N-benzilmaleimidom </a:t>
            </a:r>
          </a:p>
          <a:p>
            <a:pPr algn="ctr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98510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Elektrokemijska funkcionalizacija 2H-MoS</a:t>
            </a:r>
            <a:r>
              <a:rPr lang="hr-HR" baseline="-25000" dirty="0"/>
              <a:t>2</a:t>
            </a:r>
            <a:r>
              <a:rPr lang="hr-HR" dirty="0"/>
              <a:t>  arendiazonijevim solima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dirty="0"/>
              <a:t>3,5-bis(trifluorometil)benzendiazonijev tetrafluoroborat (TFMB) u acetonitrilu (aprotično otapalo)</a:t>
            </a:r>
          </a:p>
          <a:p>
            <a:endParaRPr lang="hr-HR" sz="2000" dirty="0"/>
          </a:p>
          <a:p>
            <a:r>
              <a:rPr lang="hr-HR" sz="2000" dirty="0"/>
              <a:t>Ciklička voltametrija, od 450 mV do –750 mV </a:t>
            </a:r>
          </a:p>
          <a:p>
            <a:endParaRPr lang="hr-HR" sz="2000" dirty="0"/>
          </a:p>
          <a:p>
            <a:r>
              <a:rPr lang="hr-HR" sz="2000" dirty="0">
                <a:ea typeface="Calibri"/>
                <a:cs typeface="Calibri"/>
              </a:rPr>
              <a:t>Prostorna selektivnost</a:t>
            </a: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18</a:t>
            </a:fld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70" y="4088756"/>
            <a:ext cx="7793574" cy="1948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46BE5-5A28-44AB-A657-89D07E87DE6E}"/>
              </a:ext>
            </a:extLst>
          </p:cNvPr>
          <p:cNvSpPr txBox="1"/>
          <p:nvPr/>
        </p:nvSpPr>
        <p:spPr>
          <a:xfrm>
            <a:off x="2251991" y="6037150"/>
            <a:ext cx="7940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14. Shematski prikaz troelektrodnog sustava (lijevo) i pretpostavljenog mehanizma reakcije s TFMB (desno)</a:t>
            </a:r>
          </a:p>
          <a:p>
            <a:pPr algn="ctr"/>
            <a:endParaRPr lang="hr-HR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F7EFC-B634-4D60-969B-A6988F9D4282}"/>
              </a:ext>
            </a:extLst>
          </p:cNvPr>
          <p:cNvSpPr txBox="1"/>
          <p:nvPr/>
        </p:nvSpPr>
        <p:spPr>
          <a:xfrm>
            <a:off x="5433306" y="4088756"/>
            <a:ext cx="135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A26AF-C751-4130-BE2A-05763A6F0C31}"/>
              </a:ext>
            </a:extLst>
          </p:cNvPr>
          <p:cNvSpPr txBox="1"/>
          <p:nvPr/>
        </p:nvSpPr>
        <p:spPr>
          <a:xfrm>
            <a:off x="-41296" y="6620246"/>
            <a:ext cx="96995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 dirty="0"/>
              <a:t>M. Lihter, M. Graf, D. Ivekovic, M. Zhang, T. Shen, Y. Zhao, M. Macha, V. Tileli, A. Radenovic, ACS Appl. Nano Mater. 4 (2021) 1076–1084.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A95FA-C66C-4467-BE86-4A648B16B4B9}"/>
              </a:ext>
            </a:extLst>
          </p:cNvPr>
          <p:cNvSpPr txBox="1"/>
          <p:nvPr/>
        </p:nvSpPr>
        <p:spPr>
          <a:xfrm>
            <a:off x="9550571" y="5352517"/>
            <a:ext cx="5019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sz="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6F22B-9C3D-4BC3-9A04-FFD45840F33F}"/>
              </a:ext>
            </a:extLst>
          </p:cNvPr>
          <p:cNvSpPr txBox="1"/>
          <p:nvPr/>
        </p:nvSpPr>
        <p:spPr>
          <a:xfrm>
            <a:off x="3364207" y="4165700"/>
            <a:ext cx="1131101" cy="2154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chemeClr val="bg1"/>
                </a:solidFill>
              </a:rPr>
              <a:t>Otopina TFMB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4E1AD-748B-4C2C-BE70-8BE0BDA62D73}"/>
              </a:ext>
            </a:extLst>
          </p:cNvPr>
          <p:cNvSpPr txBox="1"/>
          <p:nvPr/>
        </p:nvSpPr>
        <p:spPr>
          <a:xfrm>
            <a:off x="2798656" y="5032175"/>
            <a:ext cx="1131101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chemeClr val="bg1"/>
                </a:solidFill>
              </a:rPr>
              <a:t>Referentna elektroda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A171B-E50D-48B7-9F15-6513C4FF691D}"/>
              </a:ext>
            </a:extLst>
          </p:cNvPr>
          <p:cNvSpPr txBox="1"/>
          <p:nvPr/>
        </p:nvSpPr>
        <p:spPr>
          <a:xfrm>
            <a:off x="4495308" y="4727772"/>
            <a:ext cx="82463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chemeClr val="bg1"/>
                </a:solidFill>
              </a:rPr>
              <a:t>Protuelektroda</a:t>
            </a:r>
          </a:p>
          <a:p>
            <a:endParaRPr lang="hr-HR" sz="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FC61F-6AE7-435E-ABD9-533614E63DC4}"/>
              </a:ext>
            </a:extLst>
          </p:cNvPr>
          <p:cNvSpPr txBox="1"/>
          <p:nvPr/>
        </p:nvSpPr>
        <p:spPr>
          <a:xfrm>
            <a:off x="2325470" y="5535739"/>
            <a:ext cx="113110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chemeClr val="bg1"/>
                </a:solidFill>
              </a:rPr>
              <a:t>MoS</a:t>
            </a:r>
            <a:r>
              <a:rPr lang="hr-HR" sz="800" baseline="-25000" dirty="0">
                <a:solidFill>
                  <a:schemeClr val="bg1"/>
                </a:solidFill>
              </a:rPr>
              <a:t>2 </a:t>
            </a:r>
            <a:r>
              <a:rPr lang="hr-HR" sz="800" dirty="0">
                <a:solidFill>
                  <a:schemeClr val="bg1"/>
                </a:solidFill>
              </a:rPr>
              <a:t>nanovrpca </a:t>
            </a:r>
          </a:p>
          <a:p>
            <a:r>
              <a:rPr lang="hr-HR" sz="800" dirty="0">
                <a:solidFill>
                  <a:schemeClr val="bg1"/>
                </a:solidFill>
              </a:rPr>
              <a:t>Radna elektroda</a:t>
            </a:r>
          </a:p>
          <a:p>
            <a:endParaRPr lang="hr-HR" sz="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94035-6E86-43FB-BA18-5E4A330A620A}"/>
              </a:ext>
            </a:extLst>
          </p:cNvPr>
          <p:cNvSpPr txBox="1"/>
          <p:nvPr/>
        </p:nvSpPr>
        <p:spPr>
          <a:xfrm>
            <a:off x="7403690" y="4458088"/>
            <a:ext cx="7964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dirty="0"/>
              <a:t>Aril radikal</a:t>
            </a:r>
          </a:p>
        </p:txBody>
      </p:sp>
    </p:spTree>
    <p:extLst>
      <p:ext uri="{BB962C8B-B14F-4D97-AF65-F5344CB8AC3E}">
        <p14:creationId xmlns:p14="http://schemas.microsoft.com/office/powerpoint/2010/main" val="191590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2164" t="4572" r="50589" b="11183"/>
          <a:stretch/>
        </p:blipFill>
        <p:spPr>
          <a:xfrm>
            <a:off x="8482148" y="1071153"/>
            <a:ext cx="1123136" cy="1105988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83331" y="3036887"/>
            <a:ext cx="5157787" cy="3684588"/>
          </a:xfrm>
        </p:spPr>
        <p:txBody>
          <a:bodyPr>
            <a:normAutofit/>
          </a:bodyPr>
          <a:lstStyle/>
          <a:p>
            <a:r>
              <a:rPr lang="hr-HR" sz="2000" dirty="0"/>
              <a:t>Direktna funkcionalizacija 2H-MoS</a:t>
            </a:r>
            <a:r>
              <a:rPr lang="hr-HR" sz="2000" baseline="-25000" dirty="0"/>
              <a:t>2</a:t>
            </a:r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0612" y="3036887"/>
            <a:ext cx="5183188" cy="3684588"/>
          </a:xfrm>
        </p:spPr>
        <p:txBody>
          <a:bodyPr>
            <a:normAutofit/>
          </a:bodyPr>
          <a:lstStyle/>
          <a:p>
            <a:r>
              <a:rPr lang="hr-HR" sz="2000" dirty="0"/>
              <a:t>Većina reakcija zahtjeva defekte</a:t>
            </a:r>
          </a:p>
          <a:p>
            <a:endParaRPr lang="hr-HR" sz="200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19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50698" t="5208" r="1567" b="11628"/>
          <a:stretch/>
        </p:blipFill>
        <p:spPr>
          <a:xfrm>
            <a:off x="2490176" y="1071153"/>
            <a:ext cx="1245801" cy="11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6D49-90D5-437C-B065-ED11C543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0683-EFC6-4895-BD41-C49D5CE52A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2D materijali i TMD</a:t>
            </a:r>
          </a:p>
          <a:p>
            <a:r>
              <a:rPr lang="hr-HR" dirty="0"/>
              <a:t>Primjena TMD</a:t>
            </a:r>
          </a:p>
          <a:p>
            <a:r>
              <a:rPr lang="hr-HR" dirty="0"/>
              <a:t>Struktura TMD</a:t>
            </a:r>
          </a:p>
          <a:p>
            <a:r>
              <a:rPr lang="hr-HR" dirty="0"/>
              <a:t>Kemijska funkcionalizacija 1T faze</a:t>
            </a:r>
          </a:p>
          <a:p>
            <a:r>
              <a:rPr lang="hr-HR" dirty="0"/>
              <a:t>Kemijska funkcionalizacija 2H faze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1F4FD-0891-4F4E-A307-83873B8B1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A603D-FAB5-425E-A640-E58FFFC8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166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A4C3-D4F7-40B1-8001-B0418B6E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6C2A6-169D-4BC7-8816-A50299694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10664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1T-MoS</a:t>
            </a:r>
            <a:r>
              <a:rPr lang="hr-HR" baseline="-25000" dirty="0"/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D57A4-F1CF-4461-B0FA-7A21BF78C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Reakcije s organojodidima</a:t>
            </a:r>
          </a:p>
          <a:p>
            <a:r>
              <a:rPr lang="hr-HR" sz="2000" dirty="0"/>
              <a:t>Reakcije s alkil halogenidima</a:t>
            </a:r>
          </a:p>
          <a:p>
            <a:r>
              <a:rPr lang="hr-HR" sz="2000" dirty="0"/>
              <a:t>Reakcije s tiolima</a:t>
            </a:r>
          </a:p>
          <a:p>
            <a:r>
              <a:rPr lang="hr-HR" sz="2000" dirty="0"/>
              <a:t>Reackije s arendiazonijevim solima</a:t>
            </a:r>
          </a:p>
          <a:p>
            <a:endParaRPr lang="hr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93C3F-529A-4F5E-BE09-3022AABDE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143633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/>
              <a:t>2H-MoS</a:t>
            </a:r>
            <a:r>
              <a:rPr lang="hr-HR" baseline="-25000" dirty="0"/>
              <a:t>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C82F1E-2EF9-4195-A624-6E3DA34AD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3684588"/>
          </a:xfrm>
        </p:spPr>
        <p:txBody>
          <a:bodyPr>
            <a:normAutofit/>
          </a:bodyPr>
          <a:lstStyle/>
          <a:p>
            <a:endParaRPr lang="hr-HR" sz="2000" dirty="0"/>
          </a:p>
          <a:p>
            <a:r>
              <a:rPr lang="hr-HR" sz="2000" dirty="0"/>
              <a:t>Rekacije s tiolima</a:t>
            </a:r>
          </a:p>
          <a:p>
            <a:r>
              <a:rPr lang="hr-HR" sz="2000" dirty="0"/>
              <a:t>Reakcije </a:t>
            </a:r>
            <a:r>
              <a:rPr lang="hr-HR" sz="2000"/>
              <a:t>s arendiazonijevim </a:t>
            </a:r>
            <a:r>
              <a:rPr lang="hr-HR" sz="2000" dirty="0"/>
              <a:t>solima</a:t>
            </a:r>
          </a:p>
          <a:p>
            <a:r>
              <a:rPr lang="hr-HR" sz="2000" dirty="0"/>
              <a:t>Reakcije s maleimidima</a:t>
            </a:r>
          </a:p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AC9AD-6C48-41FF-8474-81A336B0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20</a:t>
            </a:fld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0800B-C6BC-47B8-96E6-0FA1F9CB0F3C}"/>
              </a:ext>
            </a:extLst>
          </p:cNvPr>
          <p:cNvSpPr txBox="1"/>
          <p:nvPr/>
        </p:nvSpPr>
        <p:spPr>
          <a:xfrm>
            <a:off x="2186695" y="5638207"/>
            <a:ext cx="840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Uvođenje novih funkcionalnih skupina na površinu – sekundarna funkcionalizacija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A8CEC-9CB8-4DAA-B6BF-A9E2EF02A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9" y="3211123"/>
            <a:ext cx="1416318" cy="1502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12EFF-57BB-4C40-BE8A-CFFA8D68899C}"/>
              </a:ext>
            </a:extLst>
          </p:cNvPr>
          <p:cNvSpPr txBox="1"/>
          <p:nvPr/>
        </p:nvSpPr>
        <p:spPr>
          <a:xfrm>
            <a:off x="2690986" y="1742126"/>
            <a:ext cx="661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2D materijali – iznimna fizikalna i kemijska svojstva (grafen, TMD...)</a:t>
            </a:r>
          </a:p>
        </p:txBody>
      </p:sp>
    </p:spTree>
    <p:extLst>
      <p:ext uri="{BB962C8B-B14F-4D97-AF65-F5344CB8AC3E}">
        <p14:creationId xmlns:p14="http://schemas.microsoft.com/office/powerpoint/2010/main" val="348520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B639-30D3-E895-DF7C-76FF4B56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2D </a:t>
            </a:r>
            <a:r>
              <a:rPr lang="en-US" dirty="0" err="1">
                <a:ea typeface="Calibri Light"/>
                <a:cs typeface="Calibri Light"/>
              </a:rPr>
              <a:t>materijali</a:t>
            </a:r>
            <a:endParaRPr lang="en-US" dirty="0" err="1"/>
          </a:p>
        </p:txBody>
      </p:sp>
      <p:pic>
        <p:nvPicPr>
          <p:cNvPr id="5" name="Content Placeholder 4" descr="Coatings | Free Full-Text | Ångström-Scale, Atomically Thin 2D Materials  for Corrosion Mitigation and Passivation">
            <a:extLst>
              <a:ext uri="{FF2B5EF4-FFF2-40B4-BE49-F238E27FC236}">
                <a16:creationId xmlns:a16="http://schemas.microsoft.com/office/drawing/2014/main" id="{7C02A92A-4F86-414B-D020-54EB1A034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369" y="1909221"/>
            <a:ext cx="7017457" cy="36961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3727-6449-D004-B3F3-7C7DE5A2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3</a:t>
            </a:fld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F4FA3-CD53-42F0-B9B9-9C64DB23C1E5}"/>
              </a:ext>
            </a:extLst>
          </p:cNvPr>
          <p:cNvSpPr txBox="1"/>
          <p:nvPr/>
        </p:nvSpPr>
        <p:spPr>
          <a:xfrm>
            <a:off x="0" y="6611779"/>
            <a:ext cx="60969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M-E. Tanjil, Y. Jeong, Z. Yin, W. Panaccione, M. C. Wang, Coatings  9 (2019) 133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9F3D2-64FC-4107-9CA2-EE091A0510C9}"/>
              </a:ext>
            </a:extLst>
          </p:cNvPr>
          <p:cNvSpPr txBox="1"/>
          <p:nvPr/>
        </p:nvSpPr>
        <p:spPr>
          <a:xfrm>
            <a:off x="3815492" y="5610806"/>
            <a:ext cx="5751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1. Podjela 2D materijala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A70B1-BD59-45FD-BE1C-DB8FB1D781DC}"/>
              </a:ext>
            </a:extLst>
          </p:cNvPr>
          <p:cNvSpPr txBox="1"/>
          <p:nvPr/>
        </p:nvSpPr>
        <p:spPr>
          <a:xfrm>
            <a:off x="4636893" y="5032150"/>
            <a:ext cx="88490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Izolator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3DB2-D521-4B58-B05C-679ABCB6F622}"/>
              </a:ext>
            </a:extLst>
          </p:cNvPr>
          <p:cNvSpPr txBox="1"/>
          <p:nvPr/>
        </p:nvSpPr>
        <p:spPr>
          <a:xfrm rot="1256717">
            <a:off x="4845841" y="4197113"/>
            <a:ext cx="13945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Poluvodič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1A866-A3C6-44D4-9DE5-F055E3558280}"/>
              </a:ext>
            </a:extLst>
          </p:cNvPr>
          <p:cNvSpPr txBox="1"/>
          <p:nvPr/>
        </p:nvSpPr>
        <p:spPr>
          <a:xfrm rot="19134769">
            <a:off x="7267477" y="4087270"/>
            <a:ext cx="88490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Metal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F3DFA-5219-485C-B365-17BF14B8995C}"/>
              </a:ext>
            </a:extLst>
          </p:cNvPr>
          <p:cNvSpPr txBox="1"/>
          <p:nvPr/>
        </p:nvSpPr>
        <p:spPr>
          <a:xfrm>
            <a:off x="6967302" y="4920436"/>
            <a:ext cx="14982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Supravodič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5B9C0-F592-404E-8E50-C40F50EACD27}"/>
              </a:ext>
            </a:extLst>
          </p:cNvPr>
          <p:cNvSpPr txBox="1"/>
          <p:nvPr/>
        </p:nvSpPr>
        <p:spPr>
          <a:xfrm rot="18698896">
            <a:off x="6646589" y="3538672"/>
            <a:ext cx="1107747" cy="377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Metaloidi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A03E7-5960-4E97-A77F-918B096A1D82}"/>
              </a:ext>
            </a:extLst>
          </p:cNvPr>
          <p:cNvSpPr txBox="1"/>
          <p:nvPr/>
        </p:nvSpPr>
        <p:spPr>
          <a:xfrm rot="2250565">
            <a:off x="5368415" y="3482993"/>
            <a:ext cx="117119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Polumetal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F6200-CAD4-4C3D-924F-0B934A25BE0B}"/>
              </a:ext>
            </a:extLst>
          </p:cNvPr>
          <p:cNvSpPr txBox="1"/>
          <p:nvPr/>
        </p:nvSpPr>
        <p:spPr>
          <a:xfrm>
            <a:off x="6967302" y="5012509"/>
            <a:ext cx="2244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6A425-03F3-4D41-8BAF-5B75945A2733}"/>
              </a:ext>
            </a:extLst>
          </p:cNvPr>
          <p:cNvSpPr txBox="1"/>
          <p:nvPr/>
        </p:nvSpPr>
        <p:spPr>
          <a:xfrm>
            <a:off x="8345618" y="4919142"/>
            <a:ext cx="156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46CC9-BDAE-4380-925B-61B33E9C0F60}"/>
              </a:ext>
            </a:extLst>
          </p:cNvPr>
          <p:cNvSpPr txBox="1"/>
          <p:nvPr/>
        </p:nvSpPr>
        <p:spPr>
          <a:xfrm rot="1197458">
            <a:off x="5944673" y="4376026"/>
            <a:ext cx="264819" cy="407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C91B3-10F1-4C62-802E-CC5BEC997815}"/>
              </a:ext>
            </a:extLst>
          </p:cNvPr>
          <p:cNvSpPr txBox="1"/>
          <p:nvPr/>
        </p:nvSpPr>
        <p:spPr>
          <a:xfrm>
            <a:off x="5813468" y="4612399"/>
            <a:ext cx="13783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2D kristali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F5E02D-D00E-4AD4-BFB9-3F249D9A80CE}"/>
              </a:ext>
            </a:extLst>
          </p:cNvPr>
          <p:cNvSpPr txBox="1"/>
          <p:nvPr/>
        </p:nvSpPr>
        <p:spPr>
          <a:xfrm rot="1197653">
            <a:off x="5822420" y="4338258"/>
            <a:ext cx="170424" cy="344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9E2EF-9F29-439C-9F59-D1DD9A38EE75}"/>
              </a:ext>
            </a:extLst>
          </p:cNvPr>
          <p:cNvSpPr txBox="1"/>
          <p:nvPr/>
        </p:nvSpPr>
        <p:spPr>
          <a:xfrm>
            <a:off x="4218039" y="2795274"/>
            <a:ext cx="366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7D605-0310-449C-9BCB-9DDB4A7B0767}"/>
              </a:ext>
            </a:extLst>
          </p:cNvPr>
          <p:cNvSpPr txBox="1"/>
          <p:nvPr/>
        </p:nvSpPr>
        <p:spPr>
          <a:xfrm>
            <a:off x="5179414" y="1817108"/>
            <a:ext cx="395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1D0BE5-851F-4313-9A79-4A99A16E7D4A}"/>
              </a:ext>
            </a:extLst>
          </p:cNvPr>
          <p:cNvSpPr txBox="1"/>
          <p:nvPr/>
        </p:nvSpPr>
        <p:spPr>
          <a:xfrm>
            <a:off x="9002202" y="2877734"/>
            <a:ext cx="366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76BCB2-9A39-4BAC-B201-D0598B644E20}"/>
              </a:ext>
            </a:extLst>
          </p:cNvPr>
          <p:cNvSpPr txBox="1"/>
          <p:nvPr/>
        </p:nvSpPr>
        <p:spPr>
          <a:xfrm>
            <a:off x="9368387" y="4215579"/>
            <a:ext cx="366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...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BC0754-A7BB-4355-B37D-91D4E245925F}"/>
              </a:ext>
            </a:extLst>
          </p:cNvPr>
          <p:cNvSpPr txBox="1"/>
          <p:nvPr/>
        </p:nvSpPr>
        <p:spPr>
          <a:xfrm>
            <a:off x="7471107" y="1837306"/>
            <a:ext cx="13873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/>
              <a:t>Grafen,...</a:t>
            </a:r>
          </a:p>
        </p:txBody>
      </p:sp>
    </p:spTree>
    <p:extLst>
      <p:ext uri="{BB962C8B-B14F-4D97-AF65-F5344CB8AC3E}">
        <p14:creationId xmlns:p14="http://schemas.microsoft.com/office/powerpoint/2010/main" val="261424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a typeface="Calibri Light"/>
                <a:cs typeface="Calibri Light"/>
              </a:rPr>
              <a:t>Primjena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2050" y="1348748"/>
            <a:ext cx="6067899" cy="4719477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4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4050" y="660408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/>
              <a:t>W. Choi, N. Choudhary, G.H. Han, J. Park, D. Akinwande, Y.H. Lee, Biochem. Pharmacol. 20 (2017) 116–130.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51A5B-E97C-4D70-92CF-38A7D9898B9D}"/>
              </a:ext>
            </a:extLst>
          </p:cNvPr>
          <p:cNvSpPr txBox="1"/>
          <p:nvPr/>
        </p:nvSpPr>
        <p:spPr>
          <a:xfrm>
            <a:off x="5092574" y="6048573"/>
            <a:ext cx="20068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Slika </a:t>
            </a:r>
            <a:r>
              <a:rPr lang="hr-HR" sz="1400" dirty="0"/>
              <a:t>2</a:t>
            </a:r>
            <a:r>
              <a:rPr lang="fi-FI" sz="1400" dirty="0"/>
              <a:t>. P</a:t>
            </a:r>
            <a:r>
              <a:rPr lang="hr-HR" sz="1400" dirty="0"/>
              <a:t>rimjena</a:t>
            </a:r>
            <a:r>
              <a:rPr lang="fi-FI" sz="1400" dirty="0"/>
              <a:t> 2D </a:t>
            </a:r>
            <a:r>
              <a:rPr lang="hr-HR" sz="1400" dirty="0"/>
              <a:t>TMD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73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TMD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dirty="0"/>
              <a:t>Spojevi opće formule MX</a:t>
            </a:r>
            <a:r>
              <a:rPr lang="hr-HR" sz="2000" baseline="-25000" dirty="0"/>
              <a:t>2</a:t>
            </a:r>
            <a:r>
              <a:rPr lang="hr-HR" sz="2000" dirty="0"/>
              <a:t> (M = atom prijelaznog metala (W, Mo), X = halkogen (S, Se)</a:t>
            </a:r>
          </a:p>
          <a:p>
            <a:endParaRPr lang="hr-HR" sz="2000" dirty="0"/>
          </a:p>
          <a:p>
            <a:r>
              <a:rPr lang="hr-HR" sz="2000" dirty="0"/>
              <a:t>MoS</a:t>
            </a:r>
            <a:r>
              <a:rPr lang="hr-HR" sz="2000" baseline="-25000" dirty="0"/>
              <a:t>2</a:t>
            </a:r>
            <a:r>
              <a:rPr lang="hr-HR" sz="2000" dirty="0"/>
              <a:t> – glavni predstavnik</a:t>
            </a:r>
            <a:endParaRPr lang="hr-HR" sz="2000" dirty="0">
              <a:ea typeface="Calibri"/>
              <a:cs typeface="Calibri"/>
            </a:endParaRPr>
          </a:p>
          <a:p>
            <a:endParaRPr lang="hr-HR" sz="2000" dirty="0"/>
          </a:p>
          <a:p>
            <a:r>
              <a:rPr lang="hr-HR" sz="2000" dirty="0"/>
              <a:t>Slojevita struktura – monoslojevi</a:t>
            </a:r>
          </a:p>
          <a:p>
            <a:endParaRPr lang="hr-HR" sz="2000" dirty="0"/>
          </a:p>
          <a:p>
            <a:r>
              <a:rPr lang="hr-HR" sz="2000" dirty="0"/>
              <a:t>2D MoS</a:t>
            </a:r>
            <a:r>
              <a:rPr lang="hr-HR" sz="2000" baseline="-25000" dirty="0"/>
              <a:t>2</a:t>
            </a:r>
            <a:r>
              <a:rPr lang="hr-HR" sz="2000" dirty="0"/>
              <a:t> – trigonsko prizmatska (2H) i oktaedarska (1T) koordinacija</a:t>
            </a:r>
          </a:p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5</a:t>
            </a:fld>
            <a:endParaRPr lang="hr-HR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23557"/>
            <a:ext cx="5181600" cy="426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A91C3-3FC4-4182-A764-E9BE47DB2495}"/>
              </a:ext>
            </a:extLst>
          </p:cNvPr>
          <p:cNvSpPr txBox="1"/>
          <p:nvPr/>
        </p:nvSpPr>
        <p:spPr>
          <a:xfrm>
            <a:off x="251011" y="6519209"/>
            <a:ext cx="34753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D. </a:t>
            </a:r>
            <a:r>
              <a:rPr lang="en-US" sz="1050" dirty="0" err="1"/>
              <a:t>Saha</a:t>
            </a:r>
            <a:r>
              <a:rPr lang="en-US" sz="1050" dirty="0"/>
              <a:t>, P. Kruse, J. </a:t>
            </a:r>
            <a:r>
              <a:rPr lang="en-US" sz="1050" dirty="0" err="1"/>
              <a:t>Electrochem</a:t>
            </a:r>
            <a:r>
              <a:rPr lang="en-US" sz="1050" dirty="0"/>
              <a:t>. Soc. 167 (2020) 126517.</a:t>
            </a:r>
            <a:endParaRPr lang="hr-HR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3401B-945B-404D-8DCA-9AEC05AED9D8}"/>
              </a:ext>
            </a:extLst>
          </p:cNvPr>
          <p:cNvSpPr txBox="1"/>
          <p:nvPr/>
        </p:nvSpPr>
        <p:spPr>
          <a:xfrm>
            <a:off x="6096000" y="5690757"/>
            <a:ext cx="525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Slika </a:t>
            </a:r>
            <a:r>
              <a:rPr lang="hr-HR" sz="1400" dirty="0"/>
              <a:t>3</a:t>
            </a:r>
            <a:r>
              <a:rPr lang="fi-FI" sz="1400" dirty="0"/>
              <a:t>. </a:t>
            </a:r>
            <a:r>
              <a:rPr lang="hr-HR" sz="1400" dirty="0"/>
              <a:t>Različiti politipovi MoS</a:t>
            </a:r>
            <a:r>
              <a:rPr lang="hr-HR" sz="1400" baseline="-25000" dirty="0"/>
              <a:t>2</a:t>
            </a:r>
            <a:r>
              <a:rPr lang="hr-HR" sz="1400" dirty="0"/>
              <a:t>: a) trigonsko prizmatske 2H faze, b) oktaedarske 1T faze i c) trigonsko prizmatske 3R faze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7927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a typeface="Calibri Light"/>
                <a:cs typeface="Calibri Light"/>
              </a:rPr>
              <a:t>2D MoS</a:t>
            </a:r>
            <a:r>
              <a:rPr lang="hr-HR" baseline="-25000" dirty="0">
                <a:ea typeface="Calibri Light"/>
                <a:cs typeface="Calibri Light"/>
              </a:rPr>
              <a:t>2</a:t>
            </a:r>
            <a:r>
              <a:rPr lang="hr-HR" dirty="0">
                <a:ea typeface="Calibri Light"/>
                <a:cs typeface="Calibri Light"/>
              </a:rPr>
              <a:t> - struktura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1981161"/>
            <a:ext cx="5761219" cy="3084843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6</a:t>
            </a:fld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39352" y="50660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400" dirty="0"/>
              <a:t>Slika 4. Shematski prikaz sloja MoS</a:t>
            </a:r>
            <a:r>
              <a:rPr lang="hr-HR" sz="1400" baseline="-25000" dirty="0"/>
              <a:t>2</a:t>
            </a:r>
            <a:r>
              <a:rPr lang="hr-HR" sz="1400" dirty="0"/>
              <a:t> u trigonalno </a:t>
            </a:r>
            <a:r>
              <a:rPr lang="hr-HR" sz="1400" dirty="0" err="1"/>
              <a:t>prizmatskoj</a:t>
            </a:r>
            <a:r>
              <a:rPr lang="hr-HR" sz="1400" dirty="0"/>
              <a:t> (a) i </a:t>
            </a:r>
            <a:r>
              <a:rPr lang="hr-HR" sz="1400" dirty="0" err="1"/>
              <a:t>oktaedarskoj</a:t>
            </a:r>
            <a:r>
              <a:rPr lang="hr-HR" sz="1400" dirty="0"/>
              <a:t> (b) koordinaciji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715" y="2047739"/>
            <a:ext cx="2822693" cy="25178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5D6703-81D7-4020-9329-435478195DB4}"/>
              </a:ext>
            </a:extLst>
          </p:cNvPr>
          <p:cNvSpPr txBox="1"/>
          <p:nvPr/>
        </p:nvSpPr>
        <p:spPr>
          <a:xfrm>
            <a:off x="-982" y="6596390"/>
            <a:ext cx="60969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M. Chhowalla, H.S. Shin, G. Eda, L. Li, K.P. Loh, H. Zhang, Nat. Chem. 5 (2013) 263–275.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87A01-E925-4BA7-9FF9-55C45067D3D6}"/>
              </a:ext>
            </a:extLst>
          </p:cNvPr>
          <p:cNvSpPr txBox="1"/>
          <p:nvPr/>
        </p:nvSpPr>
        <p:spPr>
          <a:xfrm>
            <a:off x="8014716" y="6596389"/>
            <a:ext cx="4117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C. Gong, H. Zhang, W. Wang, L. Colombo, Appl. Phys. Lett. 103 (2013).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81FE4-D2C8-406B-A8EA-59801D231F5E}"/>
              </a:ext>
            </a:extLst>
          </p:cNvPr>
          <p:cNvSpPr txBox="1"/>
          <p:nvPr/>
        </p:nvSpPr>
        <p:spPr>
          <a:xfrm>
            <a:off x="294968" y="1893850"/>
            <a:ext cx="22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09C38-23C7-4904-9AFD-63451B8531A9}"/>
              </a:ext>
            </a:extLst>
          </p:cNvPr>
          <p:cNvSpPr txBox="1"/>
          <p:nvPr/>
        </p:nvSpPr>
        <p:spPr>
          <a:xfrm>
            <a:off x="3354742" y="1893850"/>
            <a:ext cx="2241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/>
              <a:t>b</a:t>
            </a:r>
          </a:p>
        </p:txBody>
      </p:sp>
      <p:sp>
        <p:nvSpPr>
          <p:cNvPr id="12" name="Pravokutnik 5">
            <a:extLst>
              <a:ext uri="{FF2B5EF4-FFF2-40B4-BE49-F238E27FC236}">
                <a16:creationId xmlns:a16="http://schemas.microsoft.com/office/drawing/2014/main" id="{58A9F8DF-7983-4526-8066-4A872A18813C}"/>
              </a:ext>
            </a:extLst>
          </p:cNvPr>
          <p:cNvSpPr/>
          <p:nvPr/>
        </p:nvSpPr>
        <p:spPr>
          <a:xfrm>
            <a:off x="6235352" y="50585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400" dirty="0"/>
              <a:t>Slika 5. Cijepanje d-orbitala MoS</a:t>
            </a:r>
            <a:r>
              <a:rPr lang="hr-HR" sz="1400" baseline="-25000" dirty="0"/>
              <a:t>2</a:t>
            </a:r>
            <a:r>
              <a:rPr lang="hr-HR" sz="1400" dirty="0"/>
              <a:t> u trigonalno prizmatskoj (a) i oktaedarskoj (b) koordinaciji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66E8D-76B4-4A6C-A2B8-64B91D43728B}"/>
              </a:ext>
            </a:extLst>
          </p:cNvPr>
          <p:cNvSpPr txBox="1"/>
          <p:nvPr/>
        </p:nvSpPr>
        <p:spPr>
          <a:xfrm>
            <a:off x="1498436" y="4565605"/>
            <a:ext cx="11031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/>
              <a:t>Trigonsko prizmatska koordinacija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DFBC5-771B-47A1-93DD-A53D9A37BF8D}"/>
              </a:ext>
            </a:extLst>
          </p:cNvPr>
          <p:cNvSpPr txBox="1"/>
          <p:nvPr/>
        </p:nvSpPr>
        <p:spPr>
          <a:xfrm>
            <a:off x="4546435" y="4555065"/>
            <a:ext cx="147778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/>
              <a:t>Oktaedarska koordinacija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7A4F3-73B8-42D7-83CD-54FD3F635A07}"/>
              </a:ext>
            </a:extLst>
          </p:cNvPr>
          <p:cNvSpPr txBox="1"/>
          <p:nvPr/>
        </p:nvSpPr>
        <p:spPr>
          <a:xfrm>
            <a:off x="4546435" y="4769638"/>
            <a:ext cx="110317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r-HR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30FC5-DD61-402A-B911-4D0E220DAAAB}"/>
              </a:ext>
            </a:extLst>
          </p:cNvPr>
          <p:cNvSpPr txBox="1"/>
          <p:nvPr/>
        </p:nvSpPr>
        <p:spPr>
          <a:xfrm rot="16200000">
            <a:off x="7639182" y="3856617"/>
            <a:ext cx="9665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C772F-AC78-4DD1-A38F-F9C6FF39C0D2}"/>
              </a:ext>
            </a:extLst>
          </p:cNvPr>
          <p:cNvSpPr txBox="1"/>
          <p:nvPr/>
        </p:nvSpPr>
        <p:spPr>
          <a:xfrm rot="16200000">
            <a:off x="7639183" y="2661801"/>
            <a:ext cx="96651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</a:p>
        </p:txBody>
      </p:sp>
    </p:spTree>
    <p:extLst>
      <p:ext uri="{BB962C8B-B14F-4D97-AF65-F5344CB8AC3E}">
        <p14:creationId xmlns:p14="http://schemas.microsoft.com/office/powerpoint/2010/main" val="249637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Kemijska eksfolijacija i fazni prijelaz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5205" y="1825625"/>
            <a:ext cx="4107590" cy="4351338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Interkaliranje</a:t>
            </a:r>
            <a:r>
              <a:rPr lang="hr-HR" sz="2000" dirty="0"/>
              <a:t> litija i prijenos elektrona</a:t>
            </a:r>
          </a:p>
          <a:p>
            <a:endParaRPr lang="hr-HR" sz="2000" dirty="0"/>
          </a:p>
          <a:p>
            <a:r>
              <a:rPr lang="hr-HR" sz="2000" dirty="0"/>
              <a:t>Promjena površinskih svojstava – zeta-potencijal</a:t>
            </a:r>
          </a:p>
          <a:p>
            <a:endParaRPr lang="hr-HR" sz="2000" dirty="0"/>
          </a:p>
          <a:p>
            <a:r>
              <a:rPr lang="hr-HR" sz="2000" dirty="0"/>
              <a:t>Stabilna suspenzija ce-1T-MoS</a:t>
            </a:r>
            <a:r>
              <a:rPr lang="hr-HR" sz="2000" baseline="-25000" dirty="0"/>
              <a:t>2</a:t>
            </a:r>
            <a:r>
              <a:rPr lang="hr-HR" sz="2000" dirty="0"/>
              <a:t> – višak negativnog naboja na površini</a:t>
            </a:r>
          </a:p>
          <a:p>
            <a:endParaRPr lang="hr-HR" sz="2000" dirty="0"/>
          </a:p>
          <a:p>
            <a:r>
              <a:rPr lang="hr-HR" sz="2000" dirty="0"/>
              <a:t>Defekti!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7</a:t>
            </a:fld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0" y="6611779"/>
            <a:ext cx="2991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D. Zappa, Materials (Basel). 10 (2017) 1418.</a:t>
            </a:r>
            <a:endParaRPr lang="hr-HR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02E42-E644-4FC0-9A19-04DD765A2730}"/>
              </a:ext>
            </a:extLst>
          </p:cNvPr>
          <p:cNvSpPr txBox="1"/>
          <p:nvPr/>
        </p:nvSpPr>
        <p:spPr>
          <a:xfrm>
            <a:off x="1597987" y="6200487"/>
            <a:ext cx="374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Slika 6. Shematski prikaz eksfolijacije MoS</a:t>
            </a:r>
            <a:r>
              <a:rPr lang="hr-HR" sz="14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49E48-49FB-442B-8AEC-226428917D6B}"/>
              </a:ext>
            </a:extLst>
          </p:cNvPr>
          <p:cNvSpPr txBox="1"/>
          <p:nvPr/>
        </p:nvSpPr>
        <p:spPr>
          <a:xfrm>
            <a:off x="1375205" y="5767635"/>
            <a:ext cx="90898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800" b="1" dirty="0"/>
              <a:t>        ce-1T-</a:t>
            </a:r>
          </a:p>
        </p:txBody>
      </p:sp>
    </p:spTree>
    <p:extLst>
      <p:ext uri="{BB962C8B-B14F-4D97-AF65-F5344CB8AC3E}">
        <p14:creationId xmlns:p14="http://schemas.microsoft.com/office/powerpoint/2010/main" val="27852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5757-A515-42B8-AA66-7D564357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Kemijska funkcionalizacija 1T MoS</a:t>
            </a:r>
            <a:r>
              <a:rPr lang="hr-HR" baseline="-25000" dirty="0"/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31D2D-DC03-4B99-B1B3-59106BF9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295" y="2370137"/>
            <a:ext cx="5181600" cy="4351338"/>
          </a:xfrm>
        </p:spPr>
        <p:txBody>
          <a:bodyPr/>
          <a:lstStyle/>
          <a:p>
            <a:endParaRPr lang="hr-HR" sz="2000" dirty="0"/>
          </a:p>
          <a:p>
            <a:r>
              <a:rPr lang="hr-HR" sz="2000" dirty="0"/>
              <a:t>Reakcije s organojodidima</a:t>
            </a:r>
          </a:p>
          <a:p>
            <a:endParaRPr lang="hr-HR" sz="2000" dirty="0"/>
          </a:p>
          <a:p>
            <a:r>
              <a:rPr lang="hr-HR" sz="2000" dirty="0"/>
              <a:t>Reakcije s alkil halogenidima</a:t>
            </a:r>
          </a:p>
          <a:p>
            <a:endParaRPr lang="hr-HR" sz="2000" dirty="0"/>
          </a:p>
          <a:p>
            <a:r>
              <a:rPr lang="hr-HR" sz="2000" dirty="0"/>
              <a:t>Reakcije s tiolima</a:t>
            </a:r>
          </a:p>
          <a:p>
            <a:endParaRPr lang="hr-HR" sz="2000" dirty="0"/>
          </a:p>
          <a:p>
            <a:r>
              <a:rPr lang="hr-HR" sz="2000" dirty="0"/>
              <a:t>Reackije s aril diazonijevim solima</a:t>
            </a:r>
          </a:p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B740C-AE63-42E1-A731-646632DE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8</a:t>
            </a:fld>
            <a:endParaRPr lang="hr-HR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414DB76-E4C0-4CD4-B8FD-FD7B611E47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149" y="3510756"/>
            <a:ext cx="1019175" cy="981075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464BE7-0D97-414F-A94E-3D120002D4C4}"/>
              </a:ext>
            </a:extLst>
          </p:cNvPr>
          <p:cNvSpPr txBox="1"/>
          <p:nvPr/>
        </p:nvSpPr>
        <p:spPr>
          <a:xfrm>
            <a:off x="3692996" y="3852279"/>
            <a:ext cx="195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Oktaedarska</a:t>
            </a:r>
          </a:p>
          <a:p>
            <a:r>
              <a:rPr lang="hr-HR" dirty="0"/>
              <a:t>1T-MoS</a:t>
            </a:r>
            <a:r>
              <a:rPr lang="hr-HR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Reakcija 1T-MoS</a:t>
            </a:r>
            <a:r>
              <a:rPr lang="hr-HR" baseline="-25000" dirty="0"/>
              <a:t>2</a:t>
            </a:r>
            <a:r>
              <a:rPr lang="hr-HR" dirty="0"/>
              <a:t> s organojodidima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9743"/>
          <a:stretch/>
        </p:blipFill>
        <p:spPr>
          <a:xfrm>
            <a:off x="838200" y="2752942"/>
            <a:ext cx="5181600" cy="1795461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2H (poluvodička) </a:t>
            </a:r>
            <a:r>
              <a:rPr lang="hr-HR" sz="2000" dirty="0">
                <a:sym typeface="Wingdings" panose="05000000000000000000" pitchFamily="2" charset="2"/>
              </a:rPr>
              <a:t> 1T prijelaz (metalna faza) </a:t>
            </a:r>
          </a:p>
          <a:p>
            <a:endParaRPr lang="hr-HR" sz="2000" dirty="0">
              <a:sym typeface="Wingdings" panose="05000000000000000000" pitchFamily="2" charset="2"/>
            </a:endParaRPr>
          </a:p>
          <a:p>
            <a:r>
              <a:rPr lang="hr-HR" sz="2000" dirty="0"/>
              <a:t>Nastanak kovalentne S – C veze</a:t>
            </a:r>
          </a:p>
          <a:p>
            <a:endParaRPr lang="hr-HR" sz="2000" dirty="0"/>
          </a:p>
          <a:p>
            <a:r>
              <a:rPr lang="hr-HR" sz="2000" dirty="0"/>
              <a:t>Stupanj </a:t>
            </a:r>
            <a:r>
              <a:rPr lang="hr-HR" sz="2000" dirty="0" err="1"/>
              <a:t>funkcionalizacije</a:t>
            </a:r>
            <a:r>
              <a:rPr lang="hr-HR" sz="2000" dirty="0"/>
              <a:t> 20 – 30 %</a:t>
            </a:r>
          </a:p>
          <a:p>
            <a:endParaRPr lang="hr-HR" sz="2000" dirty="0"/>
          </a:p>
          <a:p>
            <a:r>
              <a:rPr lang="hr-HR" sz="2000" dirty="0" err="1"/>
              <a:t>Funkcionalizacijom</a:t>
            </a:r>
            <a:r>
              <a:rPr lang="hr-HR" sz="2000" dirty="0"/>
              <a:t> se pojavljuje svojstvo fotoluminiscencije</a:t>
            </a:r>
          </a:p>
          <a:p>
            <a:endParaRPr lang="hr-HR" sz="2000" dirty="0"/>
          </a:p>
          <a:p>
            <a:r>
              <a:rPr lang="hr-HR" sz="2000" dirty="0"/>
              <a:t>Žarenje – 1T </a:t>
            </a:r>
            <a:r>
              <a:rPr lang="hr-HR" sz="2000" dirty="0">
                <a:sym typeface="Wingdings" panose="05000000000000000000" pitchFamily="2" charset="2"/>
              </a:rPr>
              <a:t> 2H</a:t>
            </a: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CECA-7673-4817-BA89-A2097D3C4D33}" type="slidenum">
              <a:rPr lang="hr-HR" smtClean="0"/>
              <a:t>9</a:t>
            </a:fld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F5880-5FC7-4149-9DD9-60A3B7CF26BA}"/>
              </a:ext>
            </a:extLst>
          </p:cNvPr>
          <p:cNvSpPr txBox="1"/>
          <p:nvPr/>
        </p:nvSpPr>
        <p:spPr>
          <a:xfrm>
            <a:off x="0" y="6611779"/>
            <a:ext cx="69258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/>
              <a:t>D. Voiry, A. Goswami, R. Kappera, C. De Carvalho, D. Kaplan, T. Fujita, M. Chen, T. Asefa, M. Chhowalla, Nat. Chem. 7 (2014) 45–49.</a:t>
            </a:r>
            <a:endParaRPr lang="hr-HR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71446-A346-4FF4-B98A-9F37EA5FBD09}"/>
              </a:ext>
            </a:extLst>
          </p:cNvPr>
          <p:cNvSpPr txBox="1"/>
          <p:nvPr/>
        </p:nvSpPr>
        <p:spPr>
          <a:xfrm>
            <a:off x="595835" y="4896464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Slika 7. Shematski prikaz funkcionalizacije (lijevo) i fotoluminiscencijski spektri početnog (2H), eksfoliranog (1T) i funkcionaliziranog (Fct-1T) MoS</a:t>
            </a:r>
            <a:r>
              <a:rPr lang="hr-HR" sz="14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40CD5-9CDC-445E-A60F-D115AB0A964C}"/>
              </a:ext>
            </a:extLst>
          </p:cNvPr>
          <p:cNvSpPr txBox="1"/>
          <p:nvPr/>
        </p:nvSpPr>
        <p:spPr>
          <a:xfrm>
            <a:off x="4646234" y="4399267"/>
            <a:ext cx="96651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/>
              <a:t>Energija (eV)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E2B4E-45C7-4BD7-88F7-D677040448CE}"/>
              </a:ext>
            </a:extLst>
          </p:cNvPr>
          <p:cNvSpPr txBox="1"/>
          <p:nvPr/>
        </p:nvSpPr>
        <p:spPr>
          <a:xfrm rot="16200000">
            <a:off x="3574527" y="3507324"/>
            <a:ext cx="96651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800" dirty="0"/>
              <a:t>Intenzitet (a.u.)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F7485-8ECA-451C-8ECE-262C4CB78959}"/>
              </a:ext>
            </a:extLst>
          </p:cNvPr>
          <p:cNvSpPr txBox="1"/>
          <p:nvPr/>
        </p:nvSpPr>
        <p:spPr>
          <a:xfrm>
            <a:off x="1280160" y="3429000"/>
            <a:ext cx="6784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/>
              <a:t>2H faza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3E5987-00F8-4D22-A28C-882B3D26CC0D}"/>
              </a:ext>
            </a:extLst>
          </p:cNvPr>
          <p:cNvSpPr txBox="1"/>
          <p:nvPr/>
        </p:nvSpPr>
        <p:spPr>
          <a:xfrm>
            <a:off x="2991907" y="3429000"/>
            <a:ext cx="6784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800" dirty="0"/>
              <a:t>1T faza</a:t>
            </a:r>
          </a:p>
        </p:txBody>
      </p:sp>
    </p:spTree>
    <p:extLst>
      <p:ext uri="{BB962C8B-B14F-4D97-AF65-F5344CB8AC3E}">
        <p14:creationId xmlns:p14="http://schemas.microsoft.com/office/powerpoint/2010/main" val="1326318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12804</TotalTime>
  <Words>1467</Words>
  <Application>Microsoft Office PowerPoint</Application>
  <PresentationFormat>Widescreen</PresentationFormat>
  <Paragraphs>241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sustava Office</vt:lpstr>
      <vt:lpstr>PowerPoint Presentation</vt:lpstr>
      <vt:lpstr>Sadržaj</vt:lpstr>
      <vt:lpstr>2D materijali</vt:lpstr>
      <vt:lpstr>Primjena</vt:lpstr>
      <vt:lpstr>TMD</vt:lpstr>
      <vt:lpstr>2D MoS2 - struktura</vt:lpstr>
      <vt:lpstr>Kemijska eksfolijacija i fazni prijelaz</vt:lpstr>
      <vt:lpstr>Kemijska funkcionalizacija 1T MoS2</vt:lpstr>
      <vt:lpstr>Reakcija 1T-MoS2 s organojodidima</vt:lpstr>
      <vt:lpstr>Reducensom aktivirana funkcionalizacija</vt:lpstr>
      <vt:lpstr>Reakcija 1T-MoS2 s arendiazonijevim solima</vt:lpstr>
      <vt:lpstr>Reakcija ce-1T-MoS2 s tiolima</vt:lpstr>
      <vt:lpstr>PowerPoint Presentation</vt:lpstr>
      <vt:lpstr>Kemijska funkcionalizacija 2H MoS2</vt:lpstr>
      <vt:lpstr>Reakcija 2H-MoS2 s tiolima</vt:lpstr>
      <vt:lpstr>Reakcija 2H-MoS2 s arendiazonijevim solima</vt:lpstr>
      <vt:lpstr>Reakcija 2H-MoS2 s maleimidima</vt:lpstr>
      <vt:lpstr>Elektrokemijska funkcionalizacija 2H-MoS2  arendiazonijevim solima</vt:lpstr>
      <vt:lpstr>PowerPoint Presentation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Korisnik</cp:lastModifiedBy>
  <cp:revision>129</cp:revision>
  <dcterms:created xsi:type="dcterms:W3CDTF">2024-03-24T09:54:59Z</dcterms:created>
  <dcterms:modified xsi:type="dcterms:W3CDTF">2024-04-03T10:14:14Z</dcterms:modified>
</cp:coreProperties>
</file>